
<file path=[Content_Types].xml><?xml version="1.0" encoding="utf-8"?>
<Types xmlns="http://schemas.openxmlformats.org/package/2006/content-types">
  <Default Extension="xml" ContentType="application/xml"/>
  <Default Extension="svg" ContentType="image/svg+xml"/>
  <Default Extension="jpeg" ContentType="image/jpeg"/>
  <Default Extension="jpg" ContentType="image/jpeg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256" r:id="rId2"/>
    <p:sldId id="300" r:id="rId3"/>
    <p:sldId id="314" r:id="rId4"/>
    <p:sldId id="315" r:id="rId5"/>
    <p:sldId id="316" r:id="rId6"/>
    <p:sldId id="317" r:id="rId7"/>
    <p:sldId id="318" r:id="rId8"/>
    <p:sldId id="319" r:id="rId9"/>
    <p:sldId id="320" r:id="rId10"/>
    <p:sldId id="321" r:id="rId11"/>
    <p:sldId id="322" r:id="rId12"/>
    <p:sldId id="302" r:id="rId13"/>
    <p:sldId id="303" r:id="rId14"/>
    <p:sldId id="289" r:id="rId15"/>
    <p:sldId id="296" r:id="rId16"/>
    <p:sldId id="297" r:id="rId17"/>
    <p:sldId id="298" r:id="rId18"/>
    <p:sldId id="299" r:id="rId19"/>
    <p:sldId id="323" r:id="rId20"/>
    <p:sldId id="324" r:id="rId21"/>
    <p:sldId id="325" r:id="rId22"/>
    <p:sldId id="326" r:id="rId23"/>
    <p:sldId id="327" r:id="rId24"/>
    <p:sldId id="280" r:id="rId2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5881" userDrawn="1">
          <p15:clr>
            <a:srgbClr val="A4A3A4"/>
          </p15:clr>
        </p15:guide>
        <p15:guide id="3" pos="6448" userDrawn="1">
          <p15:clr>
            <a:srgbClr val="A4A3A4"/>
          </p15:clr>
        </p15:guide>
        <p15:guide id="4" pos="6743" userDrawn="1">
          <p15:clr>
            <a:srgbClr val="A4A3A4"/>
          </p15:clr>
        </p15:guide>
        <p15:guide id="5" pos="7213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C6B8B"/>
    <a:srgbClr val="BBE4F5"/>
    <a:srgbClr val="F8F8F9"/>
    <a:srgbClr val="5B5D5C"/>
    <a:srgbClr val="8DD2EF"/>
    <a:srgbClr val="A6D7F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85" autoAdjust="0"/>
    <p:restoredTop sz="94660"/>
  </p:normalViewPr>
  <p:slideViewPr>
    <p:cSldViewPr snapToGrid="0">
      <p:cViewPr>
        <p:scale>
          <a:sx n="119" d="100"/>
          <a:sy n="119" d="100"/>
        </p:scale>
        <p:origin x="176" y="144"/>
      </p:cViewPr>
      <p:guideLst>
        <p:guide orient="horz" pos="2160"/>
        <p:guide pos="5881"/>
        <p:guide pos="6448"/>
        <p:guide pos="6743"/>
        <p:guide pos="7213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833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6.svg>
</file>

<file path=ppt/media/image7.png>
</file>

<file path=ppt/media/image8.png>
</file>

<file path=ppt/media/image9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FA146EA-7E32-494A-A7BA-9D97704F373D}" type="datetimeFigureOut">
              <a:rPr lang="zh-CN" altLang="en-US" smtClean="0"/>
              <a:t>2019/3/26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551976D-81A0-403E-858D-1A476CF778F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2116516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38346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215772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2004112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bg>
      <p:bgPr>
        <a:blipFill>
          <a:blip r:embed="rId2"/>
          <a:tile tx="0" ty="0" sx="100000" sy="100000" flip="none" algn="tl"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0" y="0"/>
            <a:ext cx="6088284" cy="6858000"/>
          </a:xfrm>
          <a:prstGeom prst="rect">
            <a:avLst/>
          </a:prstGeom>
          <a:blipFill dpi="0" rotWithShape="1">
            <a:blip r:embed="rId3"/>
            <a:srcRect/>
            <a:tile tx="0" ty="0" sx="100000" sy="100000" flip="none" algn="tl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254254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F581491-8EDE-4B1A-A6BA-277CD4A3B1B6}" type="datetimeFigureOut">
              <a:rPr lang="zh-CN" altLang="en-US" smtClean="0"/>
              <a:t>2019/3/26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993EB1-A4B7-4BD3-B7B8-9772342A467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86328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4" r:id="rId1"/>
    <p:sldLayoutId id="2147483655" r:id="rId2"/>
    <p:sldLayoutId id="2147483656" r:id="rId3"/>
    <p:sldLayoutId id="2147483657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4" Type="http://schemas.openxmlformats.org/officeDocument/2006/relationships/image" Target="../media/image6.svg"/><Relationship Id="rId5" Type="http://schemas.openxmlformats.org/officeDocument/2006/relationships/image" Target="../media/image22.png"/><Relationship Id="rId6" Type="http://schemas.openxmlformats.org/officeDocument/2006/relationships/image" Target="../media/image23.png"/><Relationship Id="rId7" Type="http://schemas.openxmlformats.org/officeDocument/2006/relationships/image" Target="../media/image9.sv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5" Type="http://schemas.microsoft.com/office/2007/relationships/hdphoto" Target="../media/hdphoto1.wdp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2738687" y="4050289"/>
            <a:ext cx="1940890" cy="1044515"/>
          </a:xfrm>
          <a:prstGeom prst="rect">
            <a:avLst/>
          </a:prstGeom>
          <a:solidFill>
            <a:schemeClr val="accent3"/>
          </a:solidFill>
          <a:ln w="76200">
            <a:solidFill>
              <a:schemeClr val="bg1"/>
            </a:solidFill>
          </a:ln>
          <a:effectLst>
            <a:outerShdw dist="88900" dir="2700000" algn="tl" rotWithShape="0">
              <a:prstClr val="black">
                <a:alpha val="8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bg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2851501" y="4176518"/>
            <a:ext cx="1715261" cy="3197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800" b="1" dirty="0" err="1" smtClean="0">
                <a:solidFill>
                  <a:schemeClr val="bg1"/>
                </a:solidFill>
                <a:effectLst>
                  <a:outerShdw dist="63500" dir="2700000" algn="tl">
                    <a:srgbClr val="000000">
                      <a:alpha val="9000"/>
                    </a:srgbClr>
                  </a:outerShdw>
                </a:effectLst>
              </a:rPr>
              <a:t>VisTa</a:t>
            </a:r>
            <a:endParaRPr lang="zh-CN" altLang="en-US" sz="4800" b="1" dirty="0">
              <a:solidFill>
                <a:schemeClr val="bg1"/>
              </a:solidFill>
              <a:effectLst>
                <a:outerShdw dist="63500" dir="2700000" algn="tl">
                  <a:srgbClr val="000000">
                    <a:alpha val="9000"/>
                  </a:srgbClr>
                </a:outerShdw>
              </a:effectLst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371481" y="1744479"/>
            <a:ext cx="100531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3800" b="1">
                <a:solidFill>
                  <a:schemeClr val="bg1"/>
                </a:solidFill>
                <a:effectLst>
                  <a:outerShdw dist="63500" dir="2700000" algn="tl">
                    <a:srgbClr val="000000">
                      <a:alpha val="9000"/>
                    </a:srgbClr>
                  </a:outerShdw>
                </a:effectLst>
              </a:defRPr>
            </a:lvl1pPr>
          </a:lstStyle>
          <a:p>
            <a:r>
              <a:rPr lang="en-US" altLang="zh-CN" sz="9600" dirty="0" smtClean="0"/>
              <a:t>Stay</a:t>
            </a:r>
            <a:r>
              <a:rPr lang="zh-CN" altLang="en-US" sz="9600" dirty="0" smtClean="0"/>
              <a:t> </a:t>
            </a:r>
            <a:r>
              <a:rPr lang="en-US" altLang="zh-CN" sz="9600" dirty="0" smtClean="0"/>
              <a:t>Safe</a:t>
            </a:r>
            <a:r>
              <a:rPr lang="zh-CN" altLang="en-US" sz="9600" dirty="0" smtClean="0"/>
              <a:t> </a:t>
            </a:r>
            <a:r>
              <a:rPr lang="en-US" altLang="zh-CN" sz="9600" dirty="0" smtClean="0"/>
              <a:t>in</a:t>
            </a:r>
            <a:r>
              <a:rPr lang="zh-CN" altLang="en-US" sz="9600" dirty="0" smtClean="0"/>
              <a:t> </a:t>
            </a:r>
            <a:r>
              <a:rPr lang="en-US" altLang="zh-CN" sz="9600" dirty="0" smtClean="0"/>
              <a:t>Boston</a:t>
            </a:r>
            <a:endParaRPr lang="en-US" altLang="zh-CN" sz="9600" dirty="0"/>
          </a:p>
        </p:txBody>
      </p:sp>
      <p:cxnSp>
        <p:nvCxnSpPr>
          <p:cNvPr id="13" name="直接连接符 12"/>
          <p:cNvCxnSpPr/>
          <p:nvPr/>
        </p:nvCxnSpPr>
        <p:spPr>
          <a:xfrm flipV="1">
            <a:off x="1115533" y="1897119"/>
            <a:ext cx="0" cy="1264379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矩形 15"/>
          <p:cNvSpPr/>
          <p:nvPr/>
        </p:nvSpPr>
        <p:spPr>
          <a:xfrm>
            <a:off x="5006037" y="4176518"/>
            <a:ext cx="6719797" cy="907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2400" b="1" dirty="0" smtClean="0">
                <a:solidFill>
                  <a:schemeClr val="bg1"/>
                </a:solidFill>
                <a:latin typeface="Calibri"/>
              </a:rPr>
              <a:t>Group</a:t>
            </a:r>
            <a:r>
              <a:rPr lang="zh-CN" altLang="en-US" sz="2400" b="1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altLang="zh-CN" sz="2400" b="1" dirty="0" smtClean="0">
                <a:solidFill>
                  <a:schemeClr val="bg1"/>
                </a:solidFill>
                <a:latin typeface="Calibri"/>
              </a:rPr>
              <a:t>Member:</a:t>
            </a:r>
            <a:r>
              <a:rPr lang="zh-CN" altLang="en-US" sz="2400" dirty="0" smtClean="0">
                <a:solidFill>
                  <a:schemeClr val="bg1"/>
                </a:solidFill>
                <a:latin typeface="Calibri"/>
              </a:rPr>
              <a:t> </a:t>
            </a:r>
            <a:endParaRPr lang="en-US" altLang="zh-CN" sz="2400" dirty="0" smtClean="0">
              <a:solidFill>
                <a:schemeClr val="bg1"/>
              </a:solidFill>
              <a:latin typeface="Calibri"/>
            </a:endParaRPr>
          </a:p>
          <a:p>
            <a:pPr algn="just">
              <a:spcAft>
                <a:spcPts val="600"/>
              </a:spcAft>
            </a:pPr>
            <a:r>
              <a:rPr lang="en-US" altLang="zh-CN" sz="2400" dirty="0" smtClean="0">
                <a:solidFill>
                  <a:schemeClr val="bg1"/>
                </a:solidFill>
                <a:latin typeface="Calibri"/>
              </a:rPr>
              <a:t>Chen</a:t>
            </a:r>
            <a:r>
              <a:rPr lang="zh-CN" altLang="en-US" sz="24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altLang="zh-CN" sz="2400" dirty="0" err="1" smtClean="0">
                <a:solidFill>
                  <a:schemeClr val="bg1"/>
                </a:solidFill>
                <a:latin typeface="Calibri"/>
              </a:rPr>
              <a:t>Lizhu</a:t>
            </a:r>
            <a:r>
              <a:rPr lang="en-US" altLang="zh-CN" sz="2400" dirty="0" smtClean="0">
                <a:solidFill>
                  <a:schemeClr val="bg1"/>
                </a:solidFill>
                <a:latin typeface="Calibri"/>
              </a:rPr>
              <a:t>, Li</a:t>
            </a:r>
            <a:r>
              <a:rPr lang="zh-CN" altLang="en-US" sz="24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altLang="zh-CN" sz="2400" dirty="0" err="1" smtClean="0">
                <a:solidFill>
                  <a:schemeClr val="bg1"/>
                </a:solidFill>
                <a:latin typeface="Calibri"/>
              </a:rPr>
              <a:t>Haotian</a:t>
            </a:r>
            <a:r>
              <a:rPr lang="en-US" altLang="zh-CN" sz="2400" dirty="0" smtClean="0">
                <a:solidFill>
                  <a:schemeClr val="bg1"/>
                </a:solidFill>
                <a:latin typeface="Calibri"/>
              </a:rPr>
              <a:t>,</a:t>
            </a:r>
            <a:r>
              <a:rPr lang="zh-CN" altLang="en-US" sz="24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altLang="zh-CN" sz="2400" dirty="0" err="1" smtClean="0">
                <a:solidFill>
                  <a:schemeClr val="bg1"/>
                </a:solidFill>
                <a:latin typeface="Calibri"/>
              </a:rPr>
              <a:t>Zhai</a:t>
            </a:r>
            <a:r>
              <a:rPr lang="zh-CN" altLang="en-US" sz="24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Calibri"/>
              </a:rPr>
              <a:t>Qinwen,</a:t>
            </a:r>
            <a:r>
              <a:rPr lang="zh-CN" altLang="en-US" sz="24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Calibri"/>
              </a:rPr>
              <a:t>Zhao</a:t>
            </a:r>
            <a:r>
              <a:rPr lang="zh-CN" altLang="en-US" sz="24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altLang="zh-CN" sz="2400" dirty="0" smtClean="0">
                <a:solidFill>
                  <a:schemeClr val="bg1"/>
                </a:solidFill>
                <a:latin typeface="Calibri"/>
              </a:rPr>
              <a:t>Luo</a:t>
            </a:r>
            <a:r>
              <a:rPr lang="zh-CN" altLang="en-US" sz="24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altLang="zh-CN" sz="2400" dirty="0">
                <a:solidFill>
                  <a:schemeClr val="bg1"/>
                </a:solidFill>
                <a:latin typeface="Calibri"/>
              </a:rPr>
              <a:t>C</a:t>
            </a:r>
            <a:r>
              <a:rPr lang="en-US" altLang="zh-CN" sz="2400" dirty="0" smtClean="0">
                <a:solidFill>
                  <a:schemeClr val="bg1"/>
                </a:solidFill>
                <a:latin typeface="Calibri"/>
              </a:rPr>
              <a:t>hen</a:t>
            </a:r>
            <a:r>
              <a:rPr lang="zh-CN" altLang="en-US" sz="2400" dirty="0" smtClean="0">
                <a:solidFill>
                  <a:schemeClr val="bg1"/>
                </a:solidFill>
                <a:latin typeface="Calibri"/>
              </a:rPr>
              <a:t>  </a:t>
            </a:r>
            <a:endParaRPr lang="en-US" altLang="zh-CN" sz="2400" dirty="0">
              <a:solidFill>
                <a:schemeClr val="bg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2406656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斜纹 1">
            <a:extLst>
              <a:ext uri="{FF2B5EF4-FFF2-40B4-BE49-F238E27FC236}">
                <a16:creationId xmlns="" xmlns:a16="http://schemas.microsoft.com/office/drawing/2014/main" id="{E5588409-2883-4DF2-9A64-429F86F031B1}"/>
              </a:ext>
            </a:extLst>
          </p:cNvPr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斜纹 2">
            <a:extLst>
              <a:ext uri="{FF2B5EF4-FFF2-40B4-BE49-F238E27FC236}">
                <a16:creationId xmlns="" xmlns:a16="http://schemas.microsoft.com/office/drawing/2014/main" id="{250F5B0B-3686-40F9-A35F-E91988D08076}"/>
              </a:ext>
            </a:extLst>
          </p:cNvPr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斜纹 17">
            <a:extLst>
              <a:ext uri="{FF2B5EF4-FFF2-40B4-BE49-F238E27FC236}">
                <a16:creationId xmlns="" xmlns:a16="http://schemas.microsoft.com/office/drawing/2014/main" id="{2F4D1D7B-8D05-498D-BAD9-C60F1043F64A}"/>
              </a:ext>
            </a:extLst>
          </p:cNvPr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斜纹 18">
            <a:extLst>
              <a:ext uri="{FF2B5EF4-FFF2-40B4-BE49-F238E27FC236}">
                <a16:creationId xmlns="" xmlns:a16="http://schemas.microsoft.com/office/drawing/2014/main" id="{486BEECE-E443-4635-9BBC-4E4F7B649270}"/>
              </a:ext>
            </a:extLst>
          </p:cNvPr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9" name="组合 30">
            <a:extLst>
              <a:ext uri="{FF2B5EF4-FFF2-40B4-BE49-F238E27FC236}">
                <a16:creationId xmlns="" xmlns:a16="http://schemas.microsoft.com/office/drawing/2014/main" id="{5A372A47-D80B-46BC-A072-86638EC4E734}"/>
              </a:ext>
            </a:extLst>
          </p:cNvPr>
          <p:cNvGrpSpPr/>
          <p:nvPr/>
        </p:nvGrpSpPr>
        <p:grpSpPr>
          <a:xfrm>
            <a:off x="3896724" y="337644"/>
            <a:ext cx="4119202" cy="1143916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10" name="等腰三角形 29">
              <a:extLst>
                <a:ext uri="{FF2B5EF4-FFF2-40B4-BE49-F238E27FC236}">
                  <a16:creationId xmlns="" xmlns:a16="http://schemas.microsoft.com/office/drawing/2014/main" id="{A412E6D3-E3FC-47AA-8B2F-EC18D6C241D3}"/>
                </a:ext>
              </a:extLst>
            </p:cNvPr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28">
              <a:extLst>
                <a:ext uri="{FF2B5EF4-FFF2-40B4-BE49-F238E27FC236}">
                  <a16:creationId xmlns="" xmlns:a16="http://schemas.microsoft.com/office/drawing/2014/main" id="{AB1A69CA-9D1B-49D2-AA06-6C874ECEC70C}"/>
                </a:ext>
              </a:extLst>
            </p:cNvPr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HK" sz="3200" b="1" dirty="0"/>
                <a:t>Hour</a:t>
              </a:r>
              <a:endParaRPr lang="zh-HK" altLang="en-US" sz="3200" b="1" dirty="0"/>
            </a:p>
          </p:txBody>
        </p:sp>
      </p:grpSp>
      <p:pic>
        <p:nvPicPr>
          <p:cNvPr id="4" name="圖片 3">
            <a:extLst>
              <a:ext uri="{FF2B5EF4-FFF2-40B4-BE49-F238E27FC236}">
                <a16:creationId xmlns="" xmlns:a16="http://schemas.microsoft.com/office/drawing/2014/main" id="{D34FDF97-5238-44D3-B754-CD401F835E7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1276" t="32817" r="59898" b="6303"/>
          <a:stretch/>
        </p:blipFill>
        <p:spPr>
          <a:xfrm>
            <a:off x="8166029" y="839395"/>
            <a:ext cx="3365176" cy="5653480"/>
          </a:xfrm>
          <a:prstGeom prst="rect">
            <a:avLst/>
          </a:prstGeom>
        </p:spPr>
      </p:pic>
      <p:pic>
        <p:nvPicPr>
          <p:cNvPr id="3" name="內容版面配置區 6">
            <a:extLst>
              <a:ext uri="{FF2B5EF4-FFF2-40B4-BE49-F238E27FC236}">
                <a16:creationId xmlns="" xmlns:a16="http://schemas.microsoft.com/office/drawing/2014/main" id="{A83E4046-5F28-40E3-904A-227976B645A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376" t="38949" r="55182" b="10967"/>
          <a:stretch/>
        </p:blipFill>
        <p:spPr>
          <a:xfrm>
            <a:off x="838200" y="1532107"/>
            <a:ext cx="6487160" cy="496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6732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C39CDA05-FDC2-41A8-93A8-A57A62DFFF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7" t="38220" r="35750" b="12041"/>
          <a:stretch/>
        </p:blipFill>
        <p:spPr>
          <a:xfrm>
            <a:off x="444995" y="2456093"/>
            <a:ext cx="6067564" cy="2695769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="" xmlns:a16="http://schemas.microsoft.com/office/drawing/2014/main" id="{EB0012BF-462F-4115-9134-4F76D880C069}"/>
              </a:ext>
            </a:extLst>
          </p:cNvPr>
          <p:cNvSpPr/>
          <p:nvPr/>
        </p:nvSpPr>
        <p:spPr>
          <a:xfrm>
            <a:off x="5852160" y="4358640"/>
            <a:ext cx="409942" cy="132080"/>
          </a:xfrm>
          <a:prstGeom prst="rect">
            <a:avLst/>
          </a:prstGeom>
          <a:noFill/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sp>
        <p:nvSpPr>
          <p:cNvPr id="8" name="圖說文字: 折線 7">
            <a:extLst>
              <a:ext uri="{FF2B5EF4-FFF2-40B4-BE49-F238E27FC236}">
                <a16:creationId xmlns="" xmlns:a16="http://schemas.microsoft.com/office/drawing/2014/main" id="{59A24550-5BB0-4E03-9078-E2404534BF12}"/>
              </a:ext>
            </a:extLst>
          </p:cNvPr>
          <p:cNvSpPr/>
          <p:nvPr/>
        </p:nvSpPr>
        <p:spPr>
          <a:xfrm>
            <a:off x="6695440" y="2015231"/>
            <a:ext cx="5303520" cy="3328929"/>
          </a:xfrm>
          <a:prstGeom prst="borderCallout2">
            <a:avLst>
              <a:gd name="adj1" fmla="val 287"/>
              <a:gd name="adj2" fmla="val -117"/>
              <a:gd name="adj3" fmla="val 98934"/>
              <a:gd name="adj4" fmla="val -52"/>
              <a:gd name="adj5" fmla="val 74415"/>
              <a:gd name="adj6" fmla="val -7965"/>
            </a:avLst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sp>
        <p:nvSpPr>
          <p:cNvPr id="9" name="文字方塊 8">
            <a:extLst>
              <a:ext uri="{FF2B5EF4-FFF2-40B4-BE49-F238E27FC236}">
                <a16:creationId xmlns="" xmlns:a16="http://schemas.microsoft.com/office/drawing/2014/main" id="{593A2EBF-E817-463E-9D3D-DAAF2F97F0D9}"/>
              </a:ext>
            </a:extLst>
          </p:cNvPr>
          <p:cNvSpPr txBox="1"/>
          <p:nvPr/>
        </p:nvSpPr>
        <p:spPr>
          <a:xfrm>
            <a:off x="8021356" y="2107458"/>
            <a:ext cx="265168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9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Crime rate: Frequency of Assault in days of week</a:t>
            </a:r>
            <a:endParaRPr lang="zh-HK" altLang="en-US" sz="9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10" name="斜纹 1">
            <a:extLst>
              <a:ext uri="{FF2B5EF4-FFF2-40B4-BE49-F238E27FC236}">
                <a16:creationId xmlns="" xmlns:a16="http://schemas.microsoft.com/office/drawing/2014/main" id="{CF9D7C5C-0D81-4088-B6DE-9CFCDD19E6F4}"/>
              </a:ext>
            </a:extLst>
          </p:cNvPr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斜纹 2">
            <a:extLst>
              <a:ext uri="{FF2B5EF4-FFF2-40B4-BE49-F238E27FC236}">
                <a16:creationId xmlns="" xmlns:a16="http://schemas.microsoft.com/office/drawing/2014/main" id="{980D5282-C821-46B8-89A9-F8889E66333B}"/>
              </a:ext>
            </a:extLst>
          </p:cNvPr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斜纹 17">
            <a:extLst>
              <a:ext uri="{FF2B5EF4-FFF2-40B4-BE49-F238E27FC236}">
                <a16:creationId xmlns="" xmlns:a16="http://schemas.microsoft.com/office/drawing/2014/main" id="{10ADCAA9-6D27-46AB-B56C-9C144D776857}"/>
              </a:ext>
            </a:extLst>
          </p:cNvPr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3" name="斜纹 18">
            <a:extLst>
              <a:ext uri="{FF2B5EF4-FFF2-40B4-BE49-F238E27FC236}">
                <a16:creationId xmlns="" xmlns:a16="http://schemas.microsoft.com/office/drawing/2014/main" id="{607688BB-DDA1-4085-BEE7-B0DEBF46ECF9}"/>
              </a:ext>
            </a:extLst>
          </p:cNvPr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4" name="组合 30">
            <a:extLst>
              <a:ext uri="{FF2B5EF4-FFF2-40B4-BE49-F238E27FC236}">
                <a16:creationId xmlns="" xmlns:a16="http://schemas.microsoft.com/office/drawing/2014/main" id="{50B366CD-E95E-4DEF-9921-F4D8A5382B3F}"/>
              </a:ext>
            </a:extLst>
          </p:cNvPr>
          <p:cNvGrpSpPr/>
          <p:nvPr/>
        </p:nvGrpSpPr>
        <p:grpSpPr>
          <a:xfrm>
            <a:off x="3786495" y="313558"/>
            <a:ext cx="5452128" cy="1457307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15" name="等腰三角形 29">
              <a:extLst>
                <a:ext uri="{FF2B5EF4-FFF2-40B4-BE49-F238E27FC236}">
                  <a16:creationId xmlns="" xmlns:a16="http://schemas.microsoft.com/office/drawing/2014/main" id="{D58956A8-EBDC-4EC7-9190-BD1484BD2879}"/>
                </a:ext>
              </a:extLst>
            </p:cNvPr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矩形 28">
              <a:extLst>
                <a:ext uri="{FF2B5EF4-FFF2-40B4-BE49-F238E27FC236}">
                  <a16:creationId xmlns="" xmlns:a16="http://schemas.microsoft.com/office/drawing/2014/main" id="{D6CBAC98-E4F5-4953-BCE2-821B6C4960F3}"/>
                </a:ext>
              </a:extLst>
            </p:cNvPr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HK" sz="3200" b="1" dirty="0"/>
                <a:t>Crime group: </a:t>
              </a:r>
              <a:r>
                <a:rPr lang="en-US" altLang="zh-CN" sz="3200" b="1" dirty="0"/>
                <a:t>Assault</a:t>
              </a:r>
              <a:endParaRPr lang="zh-HK" altLang="en-US" sz="3200" b="1" dirty="0"/>
            </a:p>
          </p:txBody>
        </p:sp>
      </p:grpSp>
      <p:grpSp>
        <p:nvGrpSpPr>
          <p:cNvPr id="4" name="群組 3">
            <a:extLst>
              <a:ext uri="{FF2B5EF4-FFF2-40B4-BE49-F238E27FC236}">
                <a16:creationId xmlns="" xmlns:a16="http://schemas.microsoft.com/office/drawing/2014/main" id="{103B7F00-6829-4715-BBF8-991C8473B72C}"/>
              </a:ext>
            </a:extLst>
          </p:cNvPr>
          <p:cNvGrpSpPr/>
          <p:nvPr/>
        </p:nvGrpSpPr>
        <p:grpSpPr>
          <a:xfrm>
            <a:off x="6929120" y="2432007"/>
            <a:ext cx="4928937" cy="2758266"/>
            <a:chOff x="5631585" y="4128110"/>
            <a:chExt cx="4369388" cy="2364091"/>
          </a:xfrm>
        </p:grpSpPr>
        <p:pic>
          <p:nvPicPr>
            <p:cNvPr id="5" name="圖片 4">
              <a:extLst>
                <a:ext uri="{FF2B5EF4-FFF2-40B4-BE49-F238E27FC236}">
                  <a16:creationId xmlns="" xmlns:a16="http://schemas.microsoft.com/office/drawing/2014/main" id="{467E2CD6-B908-44AE-923A-D684547DC2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3" t="36129" r="11172" b="11453"/>
            <a:stretch/>
          </p:blipFill>
          <p:spPr>
            <a:xfrm>
              <a:off x="7354293" y="4128110"/>
              <a:ext cx="2646680" cy="2364091"/>
            </a:xfrm>
            <a:prstGeom prst="rect">
              <a:avLst/>
            </a:prstGeom>
          </p:spPr>
        </p:pic>
        <p:pic>
          <p:nvPicPr>
            <p:cNvPr id="6" name="圖片 5">
              <a:extLst>
                <a:ext uri="{FF2B5EF4-FFF2-40B4-BE49-F238E27FC236}">
                  <a16:creationId xmlns="" xmlns:a16="http://schemas.microsoft.com/office/drawing/2014/main" id="{F272C48A-A565-41B0-BB0E-5FBE43E59A1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531" t="36129" r="54380" b="11453"/>
            <a:stretch/>
          </p:blipFill>
          <p:spPr>
            <a:xfrm>
              <a:off x="5631585" y="4128110"/>
              <a:ext cx="1757680" cy="236409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50711013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2322033" y="1505212"/>
            <a:ext cx="4792272" cy="7233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400" dirty="0"/>
          </a:p>
        </p:txBody>
      </p:sp>
      <p:sp>
        <p:nvSpPr>
          <p:cNvPr id="14" name="矩形 13"/>
          <p:cNvSpPr/>
          <p:nvPr/>
        </p:nvSpPr>
        <p:spPr>
          <a:xfrm>
            <a:off x="1423461" y="3019441"/>
            <a:ext cx="5855980" cy="7233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1735465" y="4538871"/>
            <a:ext cx="5452029" cy="7233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椭圆 17"/>
          <p:cNvSpPr/>
          <p:nvPr/>
        </p:nvSpPr>
        <p:spPr>
          <a:xfrm>
            <a:off x="6306295" y="877511"/>
            <a:ext cx="4924502" cy="4924502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2345994" y="1453232"/>
            <a:ext cx="5084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1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446611" y="2996380"/>
            <a:ext cx="5084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2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1761402" y="4515810"/>
            <a:ext cx="5084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>
                <a:solidFill>
                  <a:schemeClr val="bg1"/>
                </a:solidFill>
              </a:rPr>
              <a:t>3</a:t>
            </a:r>
            <a:endParaRPr lang="zh-CN" altLang="en-US" sz="4400" b="1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/>
          <p:nvPr/>
        </p:nvCxnSpPr>
        <p:spPr>
          <a:xfrm>
            <a:off x="2855056" y="1593686"/>
            <a:ext cx="0" cy="52322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2105701" y="3150267"/>
            <a:ext cx="3823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2400" dirty="0">
                <a:solidFill>
                  <a:schemeClr val="bg1"/>
                </a:solidFill>
                <a:latin typeface="Calibri"/>
              </a:rPr>
              <a:t>Discover Spatial Patterns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1946412" y="3119490"/>
            <a:ext cx="0" cy="52322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/>
          <p:cNvSpPr/>
          <p:nvPr/>
        </p:nvSpPr>
        <p:spPr>
          <a:xfrm>
            <a:off x="2312654" y="4669697"/>
            <a:ext cx="472637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2400" dirty="0">
                <a:solidFill>
                  <a:schemeClr val="bg1"/>
                </a:solidFill>
                <a:latin typeface="Calibri"/>
              </a:rPr>
              <a:t>Discover Relationship with Weather</a:t>
            </a:r>
          </a:p>
        </p:txBody>
      </p:sp>
      <p:cxnSp>
        <p:nvCxnSpPr>
          <p:cNvPr id="29" name="直接连接符 28"/>
          <p:cNvCxnSpPr/>
          <p:nvPr/>
        </p:nvCxnSpPr>
        <p:spPr>
          <a:xfrm>
            <a:off x="2246417" y="4638920"/>
            <a:ext cx="0" cy="52322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7279441" y="0"/>
            <a:ext cx="2880559" cy="685800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616502" y="1187718"/>
            <a:ext cx="4304089" cy="4304089"/>
          </a:xfrm>
          <a:prstGeom prst="ellipse">
            <a:avLst/>
          </a:prstGeom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747483" y="1855296"/>
            <a:ext cx="394447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3800" b="1">
                <a:solidFill>
                  <a:schemeClr val="bg1"/>
                </a:solidFill>
                <a:effectLst>
                  <a:outerShdw dist="63500" dir="2700000" algn="tl">
                    <a:srgbClr val="000000">
                      <a:alpha val="9000"/>
                    </a:srgbClr>
                  </a:outerShdw>
                </a:effectLst>
              </a:defRPr>
            </a:lvl1pPr>
          </a:lstStyle>
          <a:p>
            <a:r>
              <a:rPr lang="en-US" altLang="zh-CN" sz="8800" dirty="0"/>
              <a:t>Tasks</a:t>
            </a:r>
          </a:p>
          <a:p>
            <a:r>
              <a:rPr lang="en-US" altLang="zh-CN" sz="8800" dirty="0"/>
              <a:t>Part 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8666CB51-56DF-A847-8DBC-35BE3FCD0427}"/>
              </a:ext>
            </a:extLst>
          </p:cNvPr>
          <p:cNvSpPr txBox="1"/>
          <p:nvPr/>
        </p:nvSpPr>
        <p:spPr>
          <a:xfrm>
            <a:off x="2978919" y="1607119"/>
            <a:ext cx="3714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Discover Periodic Patterns</a:t>
            </a:r>
          </a:p>
        </p:txBody>
      </p:sp>
    </p:spTree>
    <p:extLst>
      <p:ext uri="{BB962C8B-B14F-4D97-AF65-F5344CB8AC3E}">
        <p14:creationId xmlns:p14="http://schemas.microsoft.com/office/powerpoint/2010/main" val="11942073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 12"/>
          <p:cNvSpPr/>
          <p:nvPr/>
        </p:nvSpPr>
        <p:spPr>
          <a:xfrm>
            <a:off x="1955210" y="1907276"/>
            <a:ext cx="5040581" cy="7233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400" dirty="0"/>
          </a:p>
        </p:txBody>
      </p:sp>
      <p:sp>
        <p:nvSpPr>
          <p:cNvPr id="14" name="矩形 13"/>
          <p:cNvSpPr/>
          <p:nvPr/>
        </p:nvSpPr>
        <p:spPr>
          <a:xfrm>
            <a:off x="1950048" y="4153592"/>
            <a:ext cx="5855980" cy="7233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椭圆 17"/>
          <p:cNvSpPr/>
          <p:nvPr/>
        </p:nvSpPr>
        <p:spPr>
          <a:xfrm>
            <a:off x="6306295" y="877511"/>
            <a:ext cx="4924502" cy="4924502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文本框 18"/>
          <p:cNvSpPr txBox="1"/>
          <p:nvPr/>
        </p:nvSpPr>
        <p:spPr>
          <a:xfrm>
            <a:off x="1979172" y="1855296"/>
            <a:ext cx="5348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1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973198" y="4130531"/>
            <a:ext cx="5084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2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cxnSp>
        <p:nvCxnSpPr>
          <p:cNvPr id="25" name="直接连接符 24"/>
          <p:cNvCxnSpPr>
            <a:cxnSpLocks/>
          </p:cNvCxnSpPr>
          <p:nvPr/>
        </p:nvCxnSpPr>
        <p:spPr>
          <a:xfrm>
            <a:off x="2488234" y="1995750"/>
            <a:ext cx="0" cy="52322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矩形 25"/>
          <p:cNvSpPr/>
          <p:nvPr/>
        </p:nvSpPr>
        <p:spPr>
          <a:xfrm>
            <a:off x="2632288" y="4284418"/>
            <a:ext cx="3823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2400" dirty="0">
                <a:solidFill>
                  <a:schemeClr val="bg1"/>
                </a:solidFill>
                <a:latin typeface="Calibri"/>
              </a:rPr>
              <a:t>Route Suggestion (Option)</a:t>
            </a:r>
          </a:p>
        </p:txBody>
      </p:sp>
      <p:cxnSp>
        <p:nvCxnSpPr>
          <p:cNvPr id="27" name="直接连接符 26"/>
          <p:cNvCxnSpPr/>
          <p:nvPr/>
        </p:nvCxnSpPr>
        <p:spPr>
          <a:xfrm>
            <a:off x="2472999" y="4253641"/>
            <a:ext cx="0" cy="52322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 flipV="1">
            <a:off x="7279441" y="0"/>
            <a:ext cx="2880559" cy="685800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616502" y="1187718"/>
            <a:ext cx="4304089" cy="4304089"/>
          </a:xfrm>
          <a:prstGeom prst="ellipse">
            <a:avLst/>
          </a:prstGeom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747483" y="1855296"/>
            <a:ext cx="3944474" cy="28007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3800" b="1">
                <a:solidFill>
                  <a:schemeClr val="bg1"/>
                </a:solidFill>
                <a:effectLst>
                  <a:outerShdw dist="63500" dir="2700000" algn="tl">
                    <a:srgbClr val="000000">
                      <a:alpha val="9000"/>
                    </a:srgbClr>
                  </a:outerShdw>
                </a:effectLst>
              </a:defRPr>
            </a:lvl1pPr>
          </a:lstStyle>
          <a:p>
            <a:r>
              <a:rPr lang="en-US" altLang="zh-CN" sz="8800" dirty="0"/>
              <a:t>Tasks</a:t>
            </a:r>
          </a:p>
          <a:p>
            <a:r>
              <a:rPr lang="en-US" altLang="zh-CN" sz="8800" dirty="0"/>
              <a:t>Part 2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8666CB51-56DF-A847-8DBC-35BE3FCD0427}"/>
              </a:ext>
            </a:extLst>
          </p:cNvPr>
          <p:cNvSpPr txBox="1"/>
          <p:nvPr/>
        </p:nvSpPr>
        <p:spPr>
          <a:xfrm>
            <a:off x="2612097" y="2009183"/>
            <a:ext cx="390675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Pedestrian Safety Reminder</a:t>
            </a:r>
          </a:p>
        </p:txBody>
      </p:sp>
    </p:spTree>
    <p:extLst>
      <p:ext uri="{BB962C8B-B14F-4D97-AF65-F5344CB8AC3E}">
        <p14:creationId xmlns:p14="http://schemas.microsoft.com/office/powerpoint/2010/main" val="14315216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478193" y="0"/>
            <a:ext cx="5220182" cy="6858000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矩形 1"/>
          <p:cNvSpPr/>
          <p:nvPr/>
        </p:nvSpPr>
        <p:spPr>
          <a:xfrm>
            <a:off x="3759272" y="311728"/>
            <a:ext cx="4658025" cy="6234545"/>
          </a:xfrm>
          <a:prstGeom prst="rect">
            <a:avLst/>
          </a:prstGeom>
          <a:solidFill>
            <a:srgbClr val="BBE4F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40" name="文本框 39"/>
          <p:cNvSpPr txBox="1"/>
          <p:nvPr/>
        </p:nvSpPr>
        <p:spPr>
          <a:xfrm>
            <a:off x="4248603" y="2498331"/>
            <a:ext cx="3685624" cy="163121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0000" b="1" dirty="0" smtClean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10000"/>
                    </a:prstClr>
                  </a:outerShdw>
                </a:effectLst>
              </a:rPr>
              <a:t>Design</a:t>
            </a:r>
            <a:endParaRPr lang="zh-CN" altLang="en-US" sz="10000" b="1" dirty="0"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10000"/>
                  </a:prstClr>
                </a:outerShdw>
              </a:effectLst>
            </a:endParaRPr>
          </a:p>
        </p:txBody>
      </p:sp>
      <p:sp>
        <p:nvSpPr>
          <p:cNvPr id="3" name="等腰三角形 2"/>
          <p:cNvSpPr/>
          <p:nvPr/>
        </p:nvSpPr>
        <p:spPr>
          <a:xfrm rot="5400000">
            <a:off x="8593890" y="612487"/>
            <a:ext cx="1515061" cy="130608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等腰三角形 6"/>
          <p:cNvSpPr/>
          <p:nvPr/>
        </p:nvSpPr>
        <p:spPr>
          <a:xfrm rot="16200000">
            <a:off x="2056406" y="1318587"/>
            <a:ext cx="1515061" cy="130608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/>
        </p:nvSpPr>
        <p:spPr>
          <a:xfrm rot="5400000">
            <a:off x="8594342" y="2673513"/>
            <a:ext cx="1515061" cy="130608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等腰三角形 8"/>
          <p:cNvSpPr/>
          <p:nvPr/>
        </p:nvSpPr>
        <p:spPr>
          <a:xfrm rot="16200000">
            <a:off x="2067620" y="4061764"/>
            <a:ext cx="1515061" cy="130608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1151068" y="1679243"/>
            <a:ext cx="180848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3200" dirty="0" smtClean="0">
                <a:solidFill>
                  <a:schemeClr val="bg1"/>
                </a:solidFill>
                <a:latin typeface="Calibri"/>
              </a:rPr>
              <a:t>Map</a:t>
            </a:r>
            <a:endParaRPr lang="en-US" altLang="zh-CN" sz="3200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495968" y="4370785"/>
            <a:ext cx="180848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3200" dirty="0" err="1" smtClean="0">
                <a:solidFill>
                  <a:schemeClr val="bg1"/>
                </a:solidFill>
                <a:latin typeface="Calibri"/>
              </a:rPr>
              <a:t>Treemaps</a:t>
            </a:r>
            <a:endParaRPr lang="en-US" altLang="zh-CN" sz="3200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0004462" y="973143"/>
            <a:ext cx="1808481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3200" dirty="0" smtClean="0">
                <a:solidFill>
                  <a:schemeClr val="bg1"/>
                </a:solidFill>
                <a:latin typeface="Calibri"/>
              </a:rPr>
              <a:t>Clock</a:t>
            </a:r>
            <a:r>
              <a:rPr lang="zh-CN" altLang="en-US" sz="3200" dirty="0" smtClean="0">
                <a:solidFill>
                  <a:schemeClr val="bg1"/>
                </a:solidFill>
                <a:latin typeface="Calibri"/>
              </a:rPr>
              <a:t> </a:t>
            </a:r>
            <a:endParaRPr lang="en-US" altLang="zh-CN" sz="3200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9840294" y="2775330"/>
            <a:ext cx="2884106" cy="10772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3200" dirty="0" smtClean="0">
                <a:solidFill>
                  <a:schemeClr val="bg1"/>
                </a:solidFill>
                <a:latin typeface="Calibri"/>
              </a:rPr>
              <a:t>Parallel</a:t>
            </a:r>
            <a:r>
              <a:rPr lang="zh-CN" altLang="en-US" sz="3200" dirty="0" smtClean="0">
                <a:solidFill>
                  <a:schemeClr val="bg1"/>
                </a:solidFill>
                <a:latin typeface="Calibri"/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  <a:latin typeface="Calibri"/>
              </a:rPr>
              <a:t>Coordinates</a:t>
            </a:r>
            <a:endParaRPr lang="en-US" altLang="zh-CN" sz="3200" dirty="0">
              <a:solidFill>
                <a:schemeClr val="bg1"/>
              </a:solidFill>
              <a:latin typeface="Calibri"/>
            </a:endParaRPr>
          </a:p>
        </p:txBody>
      </p:sp>
      <p:sp>
        <p:nvSpPr>
          <p:cNvPr id="16" name="等腰三角形 7"/>
          <p:cNvSpPr/>
          <p:nvPr/>
        </p:nvSpPr>
        <p:spPr>
          <a:xfrm rot="5400000">
            <a:off x="8593887" y="4828757"/>
            <a:ext cx="1515061" cy="1306088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TextBox 11"/>
          <p:cNvSpPr txBox="1"/>
          <p:nvPr/>
        </p:nvSpPr>
        <p:spPr>
          <a:xfrm>
            <a:off x="9936977" y="5179951"/>
            <a:ext cx="215988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Word</a:t>
            </a:r>
            <a:r>
              <a:rPr lang="zh-CN" altLang="en-US" sz="3200" dirty="0" smtClean="0">
                <a:solidFill>
                  <a:schemeClr val="bg1"/>
                </a:solidFill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</a:rPr>
              <a:t>Cloud</a:t>
            </a:r>
            <a:endParaRPr 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0154784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斜纹 1"/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斜纹 2"/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696589" y="113090"/>
            <a:ext cx="2147671" cy="2221592"/>
            <a:chOff x="7616142" y="949124"/>
            <a:chExt cx="1562582" cy="1616365"/>
          </a:xfrm>
        </p:grpSpPr>
        <p:sp>
          <p:nvSpPr>
            <p:cNvPr id="13" name="椭圆 12"/>
            <p:cNvSpPr/>
            <p:nvPr/>
          </p:nvSpPr>
          <p:spPr>
            <a:xfrm>
              <a:off x="7616142" y="949124"/>
              <a:ext cx="1562582" cy="156258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 smtClean="0"/>
                <a:t>Discover</a:t>
              </a:r>
              <a:r>
                <a:rPr lang="zh-CN" altLang="en-US" sz="2400" b="1" dirty="0" smtClean="0"/>
                <a:t> </a:t>
              </a:r>
              <a:r>
                <a:rPr lang="en-US" altLang="zh-CN" sz="2400" b="1" dirty="0" smtClean="0"/>
                <a:t>Period</a:t>
              </a:r>
              <a:r>
                <a:rPr lang="zh-CN" altLang="en-US" sz="2400" b="1" dirty="0" smtClean="0"/>
                <a:t> </a:t>
              </a:r>
              <a:r>
                <a:rPr lang="en-US" altLang="zh-CN" sz="2400" b="1" dirty="0" smtClean="0"/>
                <a:t>Patterns</a:t>
              </a:r>
              <a:endParaRPr lang="zh-CN" altLang="en-US" sz="2400" b="1" dirty="0"/>
            </a:p>
          </p:txBody>
        </p:sp>
        <p:sp>
          <p:nvSpPr>
            <p:cNvPr id="14" name="等腰三角形 13"/>
            <p:cNvSpPr/>
            <p:nvPr/>
          </p:nvSpPr>
          <p:spPr>
            <a:xfrm rot="9398604">
              <a:off x="8522632" y="2102501"/>
              <a:ext cx="289367" cy="46298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8" name="斜纹 17"/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斜纹 18"/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7823" y="1415308"/>
            <a:ext cx="7852791" cy="5206429"/>
          </a:xfrm>
          <a:prstGeom prst="rect">
            <a:avLst/>
          </a:prstGeom>
        </p:spPr>
      </p:pic>
      <p:grpSp>
        <p:nvGrpSpPr>
          <p:cNvPr id="20" name="组合 30"/>
          <p:cNvGrpSpPr/>
          <p:nvPr/>
        </p:nvGrpSpPr>
        <p:grpSpPr>
          <a:xfrm>
            <a:off x="3896724" y="337644"/>
            <a:ext cx="4119202" cy="1143916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21" name="等腰三角形 29"/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8"/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 smtClean="0"/>
                <a:t>Clock</a:t>
              </a:r>
              <a:r>
                <a:rPr lang="zh-CN" altLang="en-US" sz="3200" b="1" dirty="0" smtClean="0"/>
                <a:t> </a:t>
              </a:r>
              <a:r>
                <a:rPr lang="en-US" altLang="zh-CN" sz="3200" b="1" dirty="0" smtClean="0"/>
                <a:t>Design</a:t>
              </a:r>
              <a:endParaRPr lang="zh-CN" altLang="en-US" sz="3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09267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斜纹 1"/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斜纹 2"/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696589" y="113090"/>
            <a:ext cx="2147671" cy="2221592"/>
            <a:chOff x="7616142" y="949124"/>
            <a:chExt cx="1562582" cy="1616365"/>
          </a:xfrm>
        </p:grpSpPr>
        <p:sp>
          <p:nvSpPr>
            <p:cNvPr id="13" name="椭圆 12"/>
            <p:cNvSpPr/>
            <p:nvPr/>
          </p:nvSpPr>
          <p:spPr>
            <a:xfrm>
              <a:off x="7616142" y="949124"/>
              <a:ext cx="1562582" cy="156258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 smtClean="0"/>
                <a:t>Discover</a:t>
              </a:r>
              <a:r>
                <a:rPr lang="zh-CN" altLang="en-US" sz="2400" b="1" dirty="0" smtClean="0"/>
                <a:t> </a:t>
              </a:r>
              <a:r>
                <a:rPr lang="en-US" altLang="zh-CN" sz="2400" b="1" dirty="0" smtClean="0"/>
                <a:t>Spatial</a:t>
              </a:r>
              <a:r>
                <a:rPr lang="zh-CN" altLang="en-US" sz="2400" b="1" dirty="0" smtClean="0"/>
                <a:t> </a:t>
              </a:r>
              <a:r>
                <a:rPr lang="en-US" altLang="zh-CN" sz="2400" b="1" dirty="0" smtClean="0"/>
                <a:t>Patterns</a:t>
              </a:r>
              <a:endParaRPr lang="zh-CN" altLang="en-US" sz="2400" b="1" dirty="0"/>
            </a:p>
          </p:txBody>
        </p:sp>
        <p:sp>
          <p:nvSpPr>
            <p:cNvPr id="14" name="等腰三角形 13"/>
            <p:cNvSpPr/>
            <p:nvPr/>
          </p:nvSpPr>
          <p:spPr>
            <a:xfrm rot="9398604">
              <a:off x="8522632" y="2102501"/>
              <a:ext cx="289367" cy="46298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8" name="斜纹 17"/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斜纹 18"/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0" name="组合 30"/>
          <p:cNvGrpSpPr/>
          <p:nvPr/>
        </p:nvGrpSpPr>
        <p:grpSpPr>
          <a:xfrm>
            <a:off x="3896724" y="337644"/>
            <a:ext cx="4119202" cy="1143916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21" name="等腰三角形 29"/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8"/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 smtClean="0"/>
                <a:t>Map</a:t>
              </a:r>
              <a:r>
                <a:rPr lang="zh-CN" altLang="en-US" sz="3200" b="1" dirty="0" smtClean="0"/>
                <a:t> </a:t>
              </a:r>
              <a:r>
                <a:rPr lang="en-US" altLang="zh-CN" sz="3200" b="1" dirty="0" smtClean="0"/>
                <a:t>Design</a:t>
              </a:r>
              <a:endParaRPr lang="zh-CN" altLang="en-US" sz="3200" b="1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3050" y="1481560"/>
            <a:ext cx="7553452" cy="5228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8705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斜纹 1"/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斜纹 2"/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696589" y="113090"/>
            <a:ext cx="2147671" cy="2221592"/>
            <a:chOff x="7616142" y="949124"/>
            <a:chExt cx="1562582" cy="1616365"/>
          </a:xfrm>
        </p:grpSpPr>
        <p:sp>
          <p:nvSpPr>
            <p:cNvPr id="13" name="椭圆 12"/>
            <p:cNvSpPr/>
            <p:nvPr/>
          </p:nvSpPr>
          <p:spPr>
            <a:xfrm>
              <a:off x="7616142" y="949124"/>
              <a:ext cx="1562582" cy="156258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 smtClean="0"/>
                <a:t>Discover</a:t>
              </a:r>
              <a:r>
                <a:rPr lang="zh-CN" altLang="en-US" sz="2400" b="1" dirty="0" smtClean="0"/>
                <a:t> </a:t>
              </a:r>
              <a:r>
                <a:rPr lang="en-US" altLang="zh-CN" sz="2400" b="1" dirty="0" smtClean="0"/>
                <a:t>Spatial</a:t>
              </a:r>
              <a:r>
                <a:rPr lang="zh-CN" altLang="en-US" sz="2400" b="1" dirty="0" smtClean="0"/>
                <a:t> </a:t>
              </a:r>
              <a:r>
                <a:rPr lang="en-US" altLang="zh-CN" sz="2400" b="1" dirty="0" smtClean="0"/>
                <a:t>Patterns</a:t>
              </a:r>
              <a:endParaRPr lang="zh-CN" altLang="en-US" sz="2400" b="1" dirty="0"/>
            </a:p>
          </p:txBody>
        </p:sp>
        <p:sp>
          <p:nvSpPr>
            <p:cNvPr id="14" name="等腰三角形 13"/>
            <p:cNvSpPr/>
            <p:nvPr/>
          </p:nvSpPr>
          <p:spPr>
            <a:xfrm rot="9398604">
              <a:off x="8522632" y="2102501"/>
              <a:ext cx="289367" cy="46298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8" name="斜纹 17"/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斜纹 18"/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0" name="组合 30"/>
          <p:cNvGrpSpPr/>
          <p:nvPr/>
        </p:nvGrpSpPr>
        <p:grpSpPr>
          <a:xfrm>
            <a:off x="3896724" y="337644"/>
            <a:ext cx="4119202" cy="1143916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21" name="等腰三角形 29"/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8"/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 smtClean="0"/>
                <a:t>Map</a:t>
              </a:r>
              <a:r>
                <a:rPr lang="zh-CN" altLang="en-US" sz="3200" b="1" dirty="0" smtClean="0"/>
                <a:t> </a:t>
              </a:r>
              <a:r>
                <a:rPr lang="en-US" altLang="zh-CN" sz="3200" b="1" dirty="0" smtClean="0"/>
                <a:t>Design</a:t>
              </a:r>
              <a:endParaRPr lang="zh-CN" altLang="en-US" sz="3200" b="1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560" y="1481560"/>
            <a:ext cx="7628367" cy="5262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30491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斜纹 1"/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斜纹 2"/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696589" y="113090"/>
            <a:ext cx="2147671" cy="2221592"/>
            <a:chOff x="7616142" y="949124"/>
            <a:chExt cx="1562582" cy="1616365"/>
          </a:xfrm>
        </p:grpSpPr>
        <p:sp>
          <p:nvSpPr>
            <p:cNvPr id="13" name="椭圆 12"/>
            <p:cNvSpPr/>
            <p:nvPr/>
          </p:nvSpPr>
          <p:spPr>
            <a:xfrm>
              <a:off x="7616142" y="949124"/>
              <a:ext cx="1562582" cy="156258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 smtClean="0"/>
                <a:t>Safety</a:t>
              </a:r>
              <a:r>
                <a:rPr lang="zh-CN" altLang="en-US" sz="2400" b="1" dirty="0" smtClean="0"/>
                <a:t> </a:t>
              </a:r>
              <a:r>
                <a:rPr lang="en-US" altLang="zh-CN" sz="2400" b="1" dirty="0" smtClean="0"/>
                <a:t>Reminder</a:t>
              </a:r>
              <a:endParaRPr lang="zh-CN" altLang="en-US" sz="2400" b="1" dirty="0"/>
            </a:p>
          </p:txBody>
        </p:sp>
        <p:sp>
          <p:nvSpPr>
            <p:cNvPr id="14" name="等腰三角形 13"/>
            <p:cNvSpPr/>
            <p:nvPr/>
          </p:nvSpPr>
          <p:spPr>
            <a:xfrm rot="9398604">
              <a:off x="8522632" y="2102501"/>
              <a:ext cx="289367" cy="46298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8" name="斜纹 17"/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斜纹 18"/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0" name="组合 30"/>
          <p:cNvGrpSpPr/>
          <p:nvPr/>
        </p:nvGrpSpPr>
        <p:grpSpPr>
          <a:xfrm>
            <a:off x="3907482" y="337644"/>
            <a:ext cx="4119203" cy="1143916"/>
            <a:chOff x="1503905" y="754159"/>
            <a:chExt cx="2031679" cy="759169"/>
          </a:xfrm>
          <a:solidFill>
            <a:schemeClr val="accent2"/>
          </a:solidFill>
        </p:grpSpPr>
        <p:sp>
          <p:nvSpPr>
            <p:cNvPr id="21" name="等腰三角形 29"/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8"/>
            <p:cNvSpPr/>
            <p:nvPr/>
          </p:nvSpPr>
          <p:spPr>
            <a:xfrm>
              <a:off x="1503905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 err="1" smtClean="0"/>
                <a:t>Treemap</a:t>
              </a:r>
              <a:endParaRPr lang="zh-CN" altLang="en-US" sz="3200" b="1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4310" y="1645568"/>
            <a:ext cx="8412278" cy="47798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323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斜纹 1"/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斜纹 2"/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696589" y="113090"/>
            <a:ext cx="2147671" cy="2221592"/>
            <a:chOff x="7616142" y="949124"/>
            <a:chExt cx="1562582" cy="1616365"/>
          </a:xfrm>
        </p:grpSpPr>
        <p:sp>
          <p:nvSpPr>
            <p:cNvPr id="13" name="椭圆 12"/>
            <p:cNvSpPr/>
            <p:nvPr/>
          </p:nvSpPr>
          <p:spPr>
            <a:xfrm>
              <a:off x="7616142" y="949124"/>
              <a:ext cx="1562582" cy="156258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400" b="1" dirty="0"/>
                <a:t>Crime</a:t>
              </a:r>
            </a:p>
            <a:p>
              <a:pPr algn="ctr"/>
              <a:r>
                <a:rPr lang="en-US" altLang="zh-CN" sz="2400" b="1" dirty="0"/>
                <a:t>Features</a:t>
              </a:r>
              <a:endParaRPr lang="zh-CN" altLang="en-US" sz="2400" b="1" dirty="0"/>
            </a:p>
          </p:txBody>
        </p:sp>
        <p:sp>
          <p:nvSpPr>
            <p:cNvPr id="14" name="等腰三角形 13"/>
            <p:cNvSpPr/>
            <p:nvPr/>
          </p:nvSpPr>
          <p:spPr>
            <a:xfrm rot="9398604">
              <a:off x="8522632" y="2102501"/>
              <a:ext cx="289367" cy="46298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8" name="斜纹 17"/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斜纹 18"/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0" name="组合 30"/>
          <p:cNvGrpSpPr/>
          <p:nvPr/>
        </p:nvGrpSpPr>
        <p:grpSpPr>
          <a:xfrm>
            <a:off x="3896724" y="337644"/>
            <a:ext cx="4119202" cy="1143916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21" name="等腰三角形 29"/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8"/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Word Cloud</a:t>
              </a:r>
              <a:endParaRPr lang="zh-CN" altLang="en-US" sz="3200" b="1" dirty="0"/>
            </a:p>
          </p:txBody>
        </p:sp>
      </p:grpSp>
      <p:pic>
        <p:nvPicPr>
          <p:cNvPr id="6" name="图片 5">
            <a:extLst>
              <a:ext uri="{FF2B5EF4-FFF2-40B4-BE49-F238E27FC236}">
                <a16:creationId xmlns="" xmlns:a16="http://schemas.microsoft.com/office/drawing/2014/main" id="{7B09FFF1-A387-C24D-9F9C-4CC19209869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512" t="12912" r="8716" b="11996"/>
          <a:stretch/>
        </p:blipFill>
        <p:spPr>
          <a:xfrm>
            <a:off x="2331720" y="1810121"/>
            <a:ext cx="6480810" cy="44635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50860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斜纹 9"/>
          <p:cNvSpPr/>
          <p:nvPr/>
        </p:nvSpPr>
        <p:spPr>
          <a:xfrm rot="10800000">
            <a:off x="3852440" y="-1481560"/>
            <a:ext cx="8339560" cy="8339560"/>
          </a:xfrm>
          <a:prstGeom prst="diagStripe">
            <a:avLst>
              <a:gd name="adj" fmla="val 90971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斜纹 10"/>
          <p:cNvSpPr/>
          <p:nvPr/>
        </p:nvSpPr>
        <p:spPr>
          <a:xfrm rot="10800000">
            <a:off x="2490851" y="-2843148"/>
            <a:ext cx="9701147" cy="9701147"/>
          </a:xfrm>
          <a:prstGeom prst="diagStripe">
            <a:avLst>
              <a:gd name="adj" fmla="val 90864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8" name="组合 7"/>
          <p:cNvGrpSpPr/>
          <p:nvPr/>
        </p:nvGrpSpPr>
        <p:grpSpPr>
          <a:xfrm>
            <a:off x="3398269" y="1307939"/>
            <a:ext cx="5356878" cy="4236334"/>
            <a:chOff x="2013995" y="821803"/>
            <a:chExt cx="7222603" cy="5046562"/>
          </a:xfrm>
          <a:effectLst>
            <a:outerShdw dist="101600" dir="2700000" algn="tl" rotWithShape="0">
              <a:prstClr val="black">
                <a:alpha val="10000"/>
              </a:prstClr>
            </a:outerShdw>
          </a:effectLst>
        </p:grpSpPr>
        <p:sp>
          <p:nvSpPr>
            <p:cNvPr id="4" name="矩形 3"/>
            <p:cNvSpPr/>
            <p:nvPr/>
          </p:nvSpPr>
          <p:spPr>
            <a:xfrm>
              <a:off x="2013995" y="821803"/>
              <a:ext cx="3541853" cy="244225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矩形 4"/>
            <p:cNvSpPr/>
            <p:nvPr/>
          </p:nvSpPr>
          <p:spPr>
            <a:xfrm>
              <a:off x="5694745" y="821803"/>
              <a:ext cx="3541853" cy="244225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" name="矩形 5"/>
            <p:cNvSpPr/>
            <p:nvPr/>
          </p:nvSpPr>
          <p:spPr>
            <a:xfrm>
              <a:off x="5694745" y="3426107"/>
              <a:ext cx="3541853" cy="244225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" name="矩形 6"/>
            <p:cNvSpPr/>
            <p:nvPr/>
          </p:nvSpPr>
          <p:spPr>
            <a:xfrm>
              <a:off x="2013995" y="3426107"/>
              <a:ext cx="3541853" cy="2442258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3" name="矩形 2"/>
          <p:cNvSpPr/>
          <p:nvPr/>
        </p:nvSpPr>
        <p:spPr>
          <a:xfrm>
            <a:off x="4328486" y="2401030"/>
            <a:ext cx="3496444" cy="2050152"/>
          </a:xfrm>
          <a:prstGeom prst="rect">
            <a:avLst/>
          </a:prstGeom>
          <a:solidFill>
            <a:schemeClr val="accent2"/>
          </a:solidFill>
          <a:ln>
            <a:noFill/>
          </a:ln>
          <a:effectLst>
            <a:outerShdw dist="101600" dir="27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5400" b="1" smtClean="0"/>
          </a:p>
        </p:txBody>
      </p:sp>
      <p:sp>
        <p:nvSpPr>
          <p:cNvPr id="12" name="文本框 11"/>
          <p:cNvSpPr txBox="1"/>
          <p:nvPr/>
        </p:nvSpPr>
        <p:spPr>
          <a:xfrm flipH="1">
            <a:off x="3544345" y="1360947"/>
            <a:ext cx="2072534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Data</a:t>
            </a:r>
            <a:r>
              <a:rPr lang="zh-CN" altLang="en-US" sz="3200" dirty="0" smtClean="0">
                <a:solidFill>
                  <a:schemeClr val="bg1"/>
                </a:solidFill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</a:rPr>
              <a:t>Overview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3" name="文本框 12"/>
          <p:cNvSpPr txBox="1"/>
          <p:nvPr/>
        </p:nvSpPr>
        <p:spPr>
          <a:xfrm flipH="1">
            <a:off x="7472477" y="1607168"/>
            <a:ext cx="161324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Tasks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14" name="文本框 13"/>
          <p:cNvSpPr txBox="1"/>
          <p:nvPr/>
        </p:nvSpPr>
        <p:spPr>
          <a:xfrm flipH="1">
            <a:off x="3579625" y="4365429"/>
            <a:ext cx="1850758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 smtClean="0">
                <a:solidFill>
                  <a:schemeClr val="bg1"/>
                </a:solidFill>
              </a:rPr>
              <a:t>System</a:t>
            </a:r>
            <a:r>
              <a:rPr lang="zh-CN" altLang="en-US" sz="3200" dirty="0" smtClean="0">
                <a:solidFill>
                  <a:schemeClr val="bg1"/>
                </a:solidFill>
              </a:rPr>
              <a:t> </a:t>
            </a:r>
            <a:r>
              <a:rPr lang="en-US" altLang="zh-CN" sz="3200" dirty="0" smtClean="0">
                <a:solidFill>
                  <a:schemeClr val="bg1"/>
                </a:solidFill>
              </a:rPr>
              <a:t>Designs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4587805" y="2802051"/>
            <a:ext cx="3019417" cy="12003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altLang="zh-CN" sz="7200" b="1" dirty="0" smtClean="0">
                <a:solidFill>
                  <a:schemeClr val="accent3"/>
                </a:solidFill>
              </a:rPr>
              <a:t>Agenda</a:t>
            </a:r>
            <a:endParaRPr lang="en-US" altLang="zh-CN" sz="7200" b="1" dirty="0">
              <a:solidFill>
                <a:schemeClr val="accent3"/>
              </a:solidFill>
            </a:endParaRPr>
          </a:p>
        </p:txBody>
      </p:sp>
      <p:sp>
        <p:nvSpPr>
          <p:cNvPr id="20" name="文本框 12"/>
          <p:cNvSpPr txBox="1"/>
          <p:nvPr/>
        </p:nvSpPr>
        <p:spPr>
          <a:xfrm flipH="1">
            <a:off x="6791972" y="4611650"/>
            <a:ext cx="18784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smtClean="0">
                <a:solidFill>
                  <a:schemeClr val="bg1"/>
                </a:solidFill>
              </a:rPr>
              <a:t>Summary</a:t>
            </a:r>
            <a:endParaRPr lang="zh-CN" altLang="en-US" sz="32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531989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斜纹 1"/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" name="斜纹 2"/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15" name="组合 14"/>
          <p:cNvGrpSpPr/>
          <p:nvPr/>
        </p:nvGrpSpPr>
        <p:grpSpPr>
          <a:xfrm>
            <a:off x="9636604" y="248636"/>
            <a:ext cx="2147671" cy="2465846"/>
            <a:chOff x="7572499" y="866843"/>
            <a:chExt cx="1562582" cy="1794077"/>
          </a:xfrm>
        </p:grpSpPr>
        <p:sp>
          <p:nvSpPr>
            <p:cNvPr id="13" name="椭圆 12"/>
            <p:cNvSpPr/>
            <p:nvPr/>
          </p:nvSpPr>
          <p:spPr>
            <a:xfrm>
              <a:off x="7572499" y="866843"/>
              <a:ext cx="1562582" cy="1562582"/>
            </a:xfrm>
            <a:prstGeom prst="ellips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2000" b="1" dirty="0" smtClean="0"/>
                <a:t>Discover</a:t>
              </a:r>
              <a:br>
                <a:rPr lang="en-US" altLang="zh-CN" sz="2000" b="1" dirty="0" smtClean="0"/>
              </a:br>
              <a:r>
                <a:rPr lang="en-US" altLang="zh-CN" sz="2000" b="1" dirty="0" smtClean="0"/>
                <a:t>Relationship</a:t>
              </a:r>
              <a:r>
                <a:rPr lang="zh-CN" altLang="en-US" sz="2000" b="1" dirty="0" smtClean="0"/>
                <a:t> </a:t>
              </a:r>
              <a:r>
                <a:rPr lang="en-US" altLang="zh-CN" sz="2000" b="1" dirty="0" smtClean="0"/>
                <a:t>with</a:t>
              </a:r>
              <a:r>
                <a:rPr lang="zh-CN" altLang="en-US" sz="2000" b="1" dirty="0" smtClean="0"/>
                <a:t> </a:t>
              </a:r>
              <a:r>
                <a:rPr lang="en-US" altLang="zh-CN" sz="2000" b="1" dirty="0" smtClean="0"/>
                <a:t>Weather</a:t>
              </a:r>
              <a:endParaRPr lang="zh-CN" altLang="en-US" sz="2000" b="1" dirty="0"/>
            </a:p>
          </p:txBody>
        </p:sp>
        <p:sp>
          <p:nvSpPr>
            <p:cNvPr id="14" name="等腰三角形 13"/>
            <p:cNvSpPr/>
            <p:nvPr/>
          </p:nvSpPr>
          <p:spPr>
            <a:xfrm rot="9398604">
              <a:off x="8523473" y="2197932"/>
              <a:ext cx="289367" cy="462988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600"/>
            </a:p>
          </p:txBody>
        </p:sp>
      </p:grpSp>
      <p:sp>
        <p:nvSpPr>
          <p:cNvPr id="18" name="斜纹 17"/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9" name="斜纹 18"/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20" name="组合 30"/>
          <p:cNvGrpSpPr/>
          <p:nvPr/>
        </p:nvGrpSpPr>
        <p:grpSpPr>
          <a:xfrm>
            <a:off x="3462384" y="405603"/>
            <a:ext cx="4119202" cy="1075956"/>
            <a:chOff x="1284373" y="799261"/>
            <a:chExt cx="2031679" cy="714067"/>
          </a:xfrm>
          <a:solidFill>
            <a:schemeClr val="accent2"/>
          </a:solidFill>
        </p:grpSpPr>
        <p:sp>
          <p:nvSpPr>
            <p:cNvPr id="21" name="等腰三角形 29"/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 28"/>
            <p:cNvSpPr/>
            <p:nvPr/>
          </p:nvSpPr>
          <p:spPr>
            <a:xfrm>
              <a:off x="1284373" y="799261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Parallel Coordinate</a:t>
              </a:r>
              <a:endParaRPr lang="zh-CN" altLang="en-US" sz="3200" b="1" dirty="0"/>
            </a:p>
          </p:txBody>
        </p:sp>
      </p:grp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6809" y="1481559"/>
            <a:ext cx="6853394" cy="51400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464146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矩形 22"/>
          <p:cNvSpPr/>
          <p:nvPr/>
        </p:nvSpPr>
        <p:spPr>
          <a:xfrm>
            <a:off x="8609922" y="3900558"/>
            <a:ext cx="2351590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dirty="0">
                <a:latin typeface="Calibri"/>
              </a:rPr>
              <a:t>For each route, system provide a detailed view of crime frequency and severe crimes</a:t>
            </a:r>
            <a:r>
              <a:rPr lang="en-US" altLang="zh-CN" sz="1400" dirty="0">
                <a:latin typeface="Calibri"/>
              </a:rPr>
              <a:t>.</a:t>
            </a:r>
          </a:p>
        </p:txBody>
      </p:sp>
      <p:sp>
        <p:nvSpPr>
          <p:cNvPr id="24" name="矩形 23"/>
          <p:cNvSpPr/>
          <p:nvPr/>
        </p:nvSpPr>
        <p:spPr>
          <a:xfrm>
            <a:off x="1040390" y="3900558"/>
            <a:ext cx="235159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Aft>
                <a:spcPts val="600"/>
              </a:spcAft>
            </a:pPr>
            <a:r>
              <a:rPr lang="en-US" altLang="zh-CN" dirty="0">
                <a:latin typeface="Calibri"/>
              </a:rPr>
              <a:t>There is another parallel coordinate which reveals the relationship between weather and crime frequency.</a:t>
            </a:r>
          </a:p>
        </p:txBody>
      </p:sp>
      <p:sp>
        <p:nvSpPr>
          <p:cNvPr id="13" name="矩形 12"/>
          <p:cNvSpPr/>
          <p:nvPr/>
        </p:nvSpPr>
        <p:spPr>
          <a:xfrm>
            <a:off x="0" y="0"/>
            <a:ext cx="12192000" cy="5494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Task </a:t>
            </a:r>
            <a:r>
              <a:rPr lang="en-US" altLang="zh-CN" sz="2800" dirty="0" smtClean="0"/>
              <a:t>Part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2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- </a:t>
            </a:r>
            <a:r>
              <a:rPr lang="en-US" altLang="zh-CN" sz="2800" dirty="0">
                <a:solidFill>
                  <a:schemeClr val="bg1"/>
                </a:solidFill>
              </a:rPr>
              <a:t>Safety Reminder &amp; Route Suggestion</a:t>
            </a:r>
            <a:endParaRPr lang="zh-CN" altLang="en-US" sz="2800" dirty="0"/>
          </a:p>
        </p:txBody>
      </p:sp>
      <p:grpSp>
        <p:nvGrpSpPr>
          <p:cNvPr id="26" name="组合 25"/>
          <p:cNvGrpSpPr/>
          <p:nvPr/>
        </p:nvGrpSpPr>
        <p:grpSpPr>
          <a:xfrm>
            <a:off x="1767550" y="2887639"/>
            <a:ext cx="897268" cy="779703"/>
            <a:chOff x="635000" y="2039937"/>
            <a:chExt cx="3486613" cy="3029773"/>
          </a:xfrm>
          <a:solidFill>
            <a:schemeClr val="accent1"/>
          </a:solidFill>
        </p:grpSpPr>
        <p:sp>
          <p:nvSpPr>
            <p:cNvPr id="27" name="Freeform 5"/>
            <p:cNvSpPr>
              <a:spLocks noEditPoints="1"/>
            </p:cNvSpPr>
            <p:nvPr/>
          </p:nvSpPr>
          <p:spPr bwMode="auto">
            <a:xfrm>
              <a:off x="635000" y="2039937"/>
              <a:ext cx="3486613" cy="3029773"/>
            </a:xfrm>
            <a:custGeom>
              <a:avLst/>
              <a:gdLst>
                <a:gd name="T0" fmla="*/ 89 w 96"/>
                <a:gd name="T1" fmla="*/ 0 h 83"/>
                <a:gd name="T2" fmla="*/ 7 w 96"/>
                <a:gd name="T3" fmla="*/ 0 h 83"/>
                <a:gd name="T4" fmla="*/ 0 w 96"/>
                <a:gd name="T5" fmla="*/ 7 h 83"/>
                <a:gd name="T6" fmla="*/ 0 w 96"/>
                <a:gd name="T7" fmla="*/ 76 h 83"/>
                <a:gd name="T8" fmla="*/ 7 w 96"/>
                <a:gd name="T9" fmla="*/ 83 h 83"/>
                <a:gd name="T10" fmla="*/ 89 w 96"/>
                <a:gd name="T11" fmla="*/ 83 h 83"/>
                <a:gd name="T12" fmla="*/ 96 w 96"/>
                <a:gd name="T13" fmla="*/ 76 h 83"/>
                <a:gd name="T14" fmla="*/ 96 w 96"/>
                <a:gd name="T15" fmla="*/ 7 h 83"/>
                <a:gd name="T16" fmla="*/ 89 w 96"/>
                <a:gd name="T17" fmla="*/ 0 h 83"/>
                <a:gd name="T18" fmla="*/ 33 w 96"/>
                <a:gd name="T19" fmla="*/ 5 h 83"/>
                <a:gd name="T20" fmla="*/ 36 w 96"/>
                <a:gd name="T21" fmla="*/ 9 h 83"/>
                <a:gd name="T22" fmla="*/ 33 w 96"/>
                <a:gd name="T23" fmla="*/ 12 h 83"/>
                <a:gd name="T24" fmla="*/ 29 w 96"/>
                <a:gd name="T25" fmla="*/ 9 h 83"/>
                <a:gd name="T26" fmla="*/ 33 w 96"/>
                <a:gd name="T27" fmla="*/ 5 h 83"/>
                <a:gd name="T28" fmla="*/ 22 w 96"/>
                <a:gd name="T29" fmla="*/ 5 h 83"/>
                <a:gd name="T30" fmla="*/ 26 w 96"/>
                <a:gd name="T31" fmla="*/ 9 h 83"/>
                <a:gd name="T32" fmla="*/ 22 w 96"/>
                <a:gd name="T33" fmla="*/ 12 h 83"/>
                <a:gd name="T34" fmla="*/ 19 w 96"/>
                <a:gd name="T35" fmla="*/ 9 h 83"/>
                <a:gd name="T36" fmla="*/ 22 w 96"/>
                <a:gd name="T37" fmla="*/ 5 h 83"/>
                <a:gd name="T38" fmla="*/ 12 w 96"/>
                <a:gd name="T39" fmla="*/ 5 h 83"/>
                <a:gd name="T40" fmla="*/ 15 w 96"/>
                <a:gd name="T41" fmla="*/ 9 h 83"/>
                <a:gd name="T42" fmla="*/ 12 w 96"/>
                <a:gd name="T43" fmla="*/ 12 h 83"/>
                <a:gd name="T44" fmla="*/ 8 w 96"/>
                <a:gd name="T45" fmla="*/ 9 h 83"/>
                <a:gd name="T46" fmla="*/ 12 w 96"/>
                <a:gd name="T47" fmla="*/ 5 h 83"/>
                <a:gd name="T48" fmla="*/ 89 w 96"/>
                <a:gd name="T49" fmla="*/ 76 h 83"/>
                <a:gd name="T50" fmla="*/ 7 w 96"/>
                <a:gd name="T51" fmla="*/ 76 h 83"/>
                <a:gd name="T52" fmla="*/ 7 w 96"/>
                <a:gd name="T53" fmla="*/ 18 h 83"/>
                <a:gd name="T54" fmla="*/ 89 w 96"/>
                <a:gd name="T55" fmla="*/ 18 h 83"/>
                <a:gd name="T56" fmla="*/ 89 w 96"/>
                <a:gd name="T57" fmla="*/ 76 h 83"/>
                <a:gd name="T58" fmla="*/ 89 w 96"/>
                <a:gd name="T59" fmla="*/ 11 h 83"/>
                <a:gd name="T60" fmla="*/ 41 w 96"/>
                <a:gd name="T61" fmla="*/ 11 h 83"/>
                <a:gd name="T62" fmla="*/ 41 w 96"/>
                <a:gd name="T63" fmla="*/ 7 h 83"/>
                <a:gd name="T64" fmla="*/ 89 w 96"/>
                <a:gd name="T65" fmla="*/ 7 h 83"/>
                <a:gd name="T66" fmla="*/ 89 w 96"/>
                <a:gd name="T67" fmla="*/ 11 h 8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96" h="83">
                  <a:moveTo>
                    <a:pt x="89" y="0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cubicBezTo>
                    <a:pt x="0" y="76"/>
                    <a:pt x="0" y="76"/>
                    <a:pt x="0" y="76"/>
                  </a:cubicBezTo>
                  <a:cubicBezTo>
                    <a:pt x="0" y="79"/>
                    <a:pt x="3" y="83"/>
                    <a:pt x="7" y="83"/>
                  </a:cubicBezTo>
                  <a:cubicBezTo>
                    <a:pt x="89" y="83"/>
                    <a:pt x="89" y="83"/>
                    <a:pt x="89" y="83"/>
                  </a:cubicBezTo>
                  <a:cubicBezTo>
                    <a:pt x="93" y="83"/>
                    <a:pt x="96" y="79"/>
                    <a:pt x="96" y="76"/>
                  </a:cubicBezTo>
                  <a:cubicBezTo>
                    <a:pt x="96" y="7"/>
                    <a:pt x="96" y="7"/>
                    <a:pt x="96" y="7"/>
                  </a:cubicBezTo>
                  <a:cubicBezTo>
                    <a:pt x="96" y="3"/>
                    <a:pt x="93" y="0"/>
                    <a:pt x="89" y="0"/>
                  </a:cubicBezTo>
                  <a:moveTo>
                    <a:pt x="33" y="5"/>
                  </a:moveTo>
                  <a:cubicBezTo>
                    <a:pt x="35" y="5"/>
                    <a:pt x="36" y="7"/>
                    <a:pt x="36" y="9"/>
                  </a:cubicBezTo>
                  <a:cubicBezTo>
                    <a:pt x="36" y="11"/>
                    <a:pt x="35" y="12"/>
                    <a:pt x="33" y="12"/>
                  </a:cubicBezTo>
                  <a:cubicBezTo>
                    <a:pt x="31" y="12"/>
                    <a:pt x="29" y="11"/>
                    <a:pt x="29" y="9"/>
                  </a:cubicBezTo>
                  <a:cubicBezTo>
                    <a:pt x="29" y="7"/>
                    <a:pt x="31" y="5"/>
                    <a:pt x="33" y="5"/>
                  </a:cubicBezTo>
                  <a:moveTo>
                    <a:pt x="22" y="5"/>
                  </a:moveTo>
                  <a:cubicBezTo>
                    <a:pt x="24" y="5"/>
                    <a:pt x="26" y="7"/>
                    <a:pt x="26" y="9"/>
                  </a:cubicBezTo>
                  <a:cubicBezTo>
                    <a:pt x="26" y="11"/>
                    <a:pt x="24" y="12"/>
                    <a:pt x="22" y="12"/>
                  </a:cubicBezTo>
                  <a:cubicBezTo>
                    <a:pt x="20" y="12"/>
                    <a:pt x="19" y="11"/>
                    <a:pt x="19" y="9"/>
                  </a:cubicBezTo>
                  <a:cubicBezTo>
                    <a:pt x="19" y="7"/>
                    <a:pt x="20" y="5"/>
                    <a:pt x="22" y="5"/>
                  </a:cubicBezTo>
                  <a:moveTo>
                    <a:pt x="12" y="5"/>
                  </a:moveTo>
                  <a:cubicBezTo>
                    <a:pt x="14" y="5"/>
                    <a:pt x="15" y="7"/>
                    <a:pt x="15" y="9"/>
                  </a:cubicBezTo>
                  <a:cubicBezTo>
                    <a:pt x="15" y="11"/>
                    <a:pt x="14" y="12"/>
                    <a:pt x="12" y="12"/>
                  </a:cubicBezTo>
                  <a:cubicBezTo>
                    <a:pt x="10" y="12"/>
                    <a:pt x="8" y="11"/>
                    <a:pt x="8" y="9"/>
                  </a:cubicBezTo>
                  <a:cubicBezTo>
                    <a:pt x="8" y="7"/>
                    <a:pt x="10" y="5"/>
                    <a:pt x="12" y="5"/>
                  </a:cubicBezTo>
                  <a:moveTo>
                    <a:pt x="89" y="76"/>
                  </a:moveTo>
                  <a:cubicBezTo>
                    <a:pt x="7" y="76"/>
                    <a:pt x="7" y="76"/>
                    <a:pt x="7" y="76"/>
                  </a:cubicBezTo>
                  <a:cubicBezTo>
                    <a:pt x="7" y="18"/>
                    <a:pt x="7" y="18"/>
                    <a:pt x="7" y="18"/>
                  </a:cubicBezTo>
                  <a:cubicBezTo>
                    <a:pt x="89" y="18"/>
                    <a:pt x="89" y="18"/>
                    <a:pt x="89" y="18"/>
                  </a:cubicBezTo>
                  <a:lnTo>
                    <a:pt x="89" y="76"/>
                  </a:lnTo>
                  <a:close/>
                  <a:moveTo>
                    <a:pt x="89" y="11"/>
                  </a:moveTo>
                  <a:cubicBezTo>
                    <a:pt x="41" y="11"/>
                    <a:pt x="41" y="11"/>
                    <a:pt x="41" y="11"/>
                  </a:cubicBezTo>
                  <a:cubicBezTo>
                    <a:pt x="41" y="7"/>
                    <a:pt x="41" y="7"/>
                    <a:pt x="41" y="7"/>
                  </a:cubicBezTo>
                  <a:cubicBezTo>
                    <a:pt x="89" y="7"/>
                    <a:pt x="89" y="7"/>
                    <a:pt x="89" y="7"/>
                  </a:cubicBezTo>
                  <a:lnTo>
                    <a:pt x="89" y="1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endParaRPr lang="zh-CN" altLang="en-US"/>
            </a:p>
          </p:txBody>
        </p:sp>
        <p:sp>
          <p:nvSpPr>
            <p:cNvPr id="28" name="椭圆 27"/>
            <p:cNvSpPr/>
            <p:nvPr/>
          </p:nvSpPr>
          <p:spPr>
            <a:xfrm>
              <a:off x="883920" y="2202180"/>
              <a:ext cx="297180" cy="297180"/>
            </a:xfrm>
            <a:prstGeom prst="ellipse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" name="椭圆 28"/>
            <p:cNvSpPr/>
            <p:nvPr/>
          </p:nvSpPr>
          <p:spPr>
            <a:xfrm>
              <a:off x="1281430" y="2202180"/>
              <a:ext cx="297180" cy="297180"/>
            </a:xfrm>
            <a:prstGeom prst="ellipse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30" name="椭圆 29"/>
            <p:cNvSpPr/>
            <p:nvPr/>
          </p:nvSpPr>
          <p:spPr>
            <a:xfrm>
              <a:off x="1678269" y="2202180"/>
              <a:ext cx="297180" cy="297180"/>
            </a:xfrm>
            <a:prstGeom prst="ellipse">
              <a:avLst/>
            </a:prstGeom>
            <a:solidFill>
              <a:schemeClr val="bg1"/>
            </a:solidFill>
            <a:ln>
              <a:noFill/>
              <a:prstDash val="solid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1933015" y="3097509"/>
            <a:ext cx="5325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400">
                <a:solidFill>
                  <a:schemeClr val="accent1"/>
                </a:solidFill>
              </a:rPr>
              <a:t>1X</a:t>
            </a:r>
            <a:endParaRPr lang="zh-CN" altLang="en-US" sz="2400">
              <a:solidFill>
                <a:schemeClr val="accent1"/>
              </a:solidFill>
            </a:endParaRPr>
          </a:p>
        </p:txBody>
      </p:sp>
      <p:grpSp>
        <p:nvGrpSpPr>
          <p:cNvPr id="31" name="组合 30"/>
          <p:cNvGrpSpPr/>
          <p:nvPr/>
        </p:nvGrpSpPr>
        <p:grpSpPr>
          <a:xfrm>
            <a:off x="9232937" y="2855287"/>
            <a:ext cx="1021296" cy="745421"/>
            <a:chOff x="5337110" y="1632857"/>
            <a:chExt cx="1636329" cy="1194318"/>
          </a:xfrm>
          <a:solidFill>
            <a:schemeClr val="accent1"/>
          </a:solidFill>
        </p:grpSpPr>
        <p:sp>
          <p:nvSpPr>
            <p:cNvPr id="32" name="同心圆 31"/>
            <p:cNvSpPr/>
            <p:nvPr/>
          </p:nvSpPr>
          <p:spPr>
            <a:xfrm>
              <a:off x="5337110" y="1632857"/>
              <a:ext cx="1194318" cy="1194318"/>
            </a:xfrm>
            <a:prstGeom prst="donut">
              <a:avLst>
                <a:gd name="adj" fmla="val 9465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grpSp>
          <p:nvGrpSpPr>
            <p:cNvPr id="33" name="组合 32"/>
            <p:cNvGrpSpPr/>
            <p:nvPr/>
          </p:nvGrpSpPr>
          <p:grpSpPr>
            <a:xfrm rot="18310024">
              <a:off x="6544697" y="2392057"/>
              <a:ext cx="171062" cy="686422"/>
              <a:chOff x="6839338" y="2407298"/>
              <a:chExt cx="171062" cy="686422"/>
            </a:xfrm>
            <a:grpFill/>
          </p:grpSpPr>
          <p:sp>
            <p:nvSpPr>
              <p:cNvPr id="34" name="矩形 33"/>
              <p:cNvSpPr/>
              <p:nvPr/>
            </p:nvSpPr>
            <p:spPr>
              <a:xfrm>
                <a:off x="6887547" y="2407298"/>
                <a:ext cx="74645" cy="31724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  <p:sp>
            <p:nvSpPr>
              <p:cNvPr id="35" name="矩形 34"/>
              <p:cNvSpPr/>
              <p:nvPr/>
            </p:nvSpPr>
            <p:spPr>
              <a:xfrm>
                <a:off x="6839338" y="2724539"/>
                <a:ext cx="171062" cy="369181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</p:grpSp>
      <p:grpSp>
        <p:nvGrpSpPr>
          <p:cNvPr id="16" name="组合 15"/>
          <p:cNvGrpSpPr/>
          <p:nvPr/>
        </p:nvGrpSpPr>
        <p:grpSpPr>
          <a:xfrm>
            <a:off x="4262044" y="1973680"/>
            <a:ext cx="3667913" cy="3661083"/>
            <a:chOff x="4104486" y="1611486"/>
            <a:chExt cx="3983027" cy="3975611"/>
          </a:xfrm>
        </p:grpSpPr>
        <p:grpSp>
          <p:nvGrpSpPr>
            <p:cNvPr id="19" name="组合 18"/>
            <p:cNvGrpSpPr/>
            <p:nvPr/>
          </p:nvGrpSpPr>
          <p:grpSpPr>
            <a:xfrm>
              <a:off x="4377677" y="1876225"/>
              <a:ext cx="3436646" cy="3437681"/>
              <a:chOff x="3890355" y="1341993"/>
              <a:chExt cx="4400316" cy="4401642"/>
            </a:xfrm>
          </p:grpSpPr>
          <p:sp>
            <p:nvSpPr>
              <p:cNvPr id="2" name="Freeform 58"/>
              <p:cNvSpPr>
                <a:spLocks/>
              </p:cNvSpPr>
              <p:nvPr/>
            </p:nvSpPr>
            <p:spPr bwMode="auto">
              <a:xfrm>
                <a:off x="7408219" y="1341993"/>
                <a:ext cx="882452" cy="4401642"/>
              </a:xfrm>
              <a:custGeom>
                <a:avLst/>
                <a:gdLst>
                  <a:gd name="T0" fmla="*/ 665 w 665"/>
                  <a:gd name="T1" fmla="*/ 2652 h 3317"/>
                  <a:gd name="T2" fmla="*/ 665 w 665"/>
                  <a:gd name="T3" fmla="*/ 663 h 3317"/>
                  <a:gd name="T4" fmla="*/ 0 w 665"/>
                  <a:gd name="T5" fmla="*/ 0 h 3317"/>
                  <a:gd name="T6" fmla="*/ 0 w 665"/>
                  <a:gd name="T7" fmla="*/ 3317 h 3317"/>
                  <a:gd name="T8" fmla="*/ 665 w 665"/>
                  <a:gd name="T9" fmla="*/ 2652 h 3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5" h="3317">
                    <a:moveTo>
                      <a:pt x="665" y="2652"/>
                    </a:moveTo>
                    <a:lnTo>
                      <a:pt x="665" y="663"/>
                    </a:lnTo>
                    <a:lnTo>
                      <a:pt x="0" y="0"/>
                    </a:lnTo>
                    <a:lnTo>
                      <a:pt x="0" y="3317"/>
                    </a:lnTo>
                    <a:lnTo>
                      <a:pt x="665" y="2652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" name="Freeform 59"/>
              <p:cNvSpPr>
                <a:spLocks/>
              </p:cNvSpPr>
              <p:nvPr/>
            </p:nvSpPr>
            <p:spPr bwMode="auto">
              <a:xfrm>
                <a:off x="7408219" y="4741609"/>
                <a:ext cx="882452" cy="115200"/>
              </a:xfrm>
              <a:custGeom>
                <a:avLst/>
                <a:gdLst>
                  <a:gd name="T0" fmla="*/ 665 w 665"/>
                  <a:gd name="T1" fmla="*/ 206 h 206"/>
                  <a:gd name="T2" fmla="*/ 0 w 665"/>
                  <a:gd name="T3" fmla="*/ 206 h 206"/>
                  <a:gd name="T4" fmla="*/ 0 w 665"/>
                  <a:gd name="T5" fmla="*/ 0 h 206"/>
                  <a:gd name="T6" fmla="*/ 665 w 665"/>
                  <a:gd name="T7" fmla="*/ 206 h 20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5" h="206">
                    <a:moveTo>
                      <a:pt x="665" y="206"/>
                    </a:moveTo>
                    <a:lnTo>
                      <a:pt x="0" y="206"/>
                    </a:lnTo>
                    <a:lnTo>
                      <a:pt x="0" y="0"/>
                    </a:lnTo>
                    <a:lnTo>
                      <a:pt x="665" y="206"/>
                    </a:lnTo>
                    <a:close/>
                  </a:path>
                </a:pathLst>
              </a:custGeom>
              <a:solidFill>
                <a:schemeClr val="tx1">
                  <a:alpha val="38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4" name="Freeform 60"/>
              <p:cNvSpPr>
                <a:spLocks/>
              </p:cNvSpPr>
              <p:nvPr/>
            </p:nvSpPr>
            <p:spPr bwMode="auto">
              <a:xfrm>
                <a:off x="3890355" y="4861183"/>
                <a:ext cx="4400315" cy="882452"/>
              </a:xfrm>
              <a:custGeom>
                <a:avLst/>
                <a:gdLst>
                  <a:gd name="T0" fmla="*/ 0 w 3316"/>
                  <a:gd name="T1" fmla="*/ 0 h 665"/>
                  <a:gd name="T2" fmla="*/ 662 w 3316"/>
                  <a:gd name="T3" fmla="*/ 665 h 665"/>
                  <a:gd name="T4" fmla="*/ 2651 w 3316"/>
                  <a:gd name="T5" fmla="*/ 665 h 665"/>
                  <a:gd name="T6" fmla="*/ 3316 w 3316"/>
                  <a:gd name="T7" fmla="*/ 0 h 665"/>
                  <a:gd name="T8" fmla="*/ 0 w 3316"/>
                  <a:gd name="T9" fmla="*/ 0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16" h="665">
                    <a:moveTo>
                      <a:pt x="0" y="0"/>
                    </a:moveTo>
                    <a:lnTo>
                      <a:pt x="662" y="665"/>
                    </a:lnTo>
                    <a:lnTo>
                      <a:pt x="2651" y="665"/>
                    </a:lnTo>
                    <a:lnTo>
                      <a:pt x="3316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5" name="Freeform 61"/>
              <p:cNvSpPr>
                <a:spLocks/>
              </p:cNvSpPr>
              <p:nvPr/>
            </p:nvSpPr>
            <p:spPr bwMode="auto">
              <a:xfrm>
                <a:off x="4768826" y="4861183"/>
                <a:ext cx="115200" cy="882452"/>
              </a:xfrm>
              <a:custGeom>
                <a:avLst/>
                <a:gdLst>
                  <a:gd name="T0" fmla="*/ 0 w 208"/>
                  <a:gd name="T1" fmla="*/ 665 h 665"/>
                  <a:gd name="T2" fmla="*/ 0 w 208"/>
                  <a:gd name="T3" fmla="*/ 0 h 665"/>
                  <a:gd name="T4" fmla="*/ 208 w 208"/>
                  <a:gd name="T5" fmla="*/ 0 h 665"/>
                  <a:gd name="T6" fmla="*/ 0 w 208"/>
                  <a:gd name="T7" fmla="*/ 665 h 6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8" h="665">
                    <a:moveTo>
                      <a:pt x="0" y="665"/>
                    </a:moveTo>
                    <a:lnTo>
                      <a:pt x="0" y="0"/>
                    </a:lnTo>
                    <a:lnTo>
                      <a:pt x="208" y="0"/>
                    </a:lnTo>
                    <a:lnTo>
                      <a:pt x="0" y="665"/>
                    </a:lnTo>
                    <a:close/>
                  </a:path>
                </a:pathLst>
              </a:custGeom>
              <a:solidFill>
                <a:schemeClr val="tx1">
                  <a:alpha val="38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6" name="Freeform 62"/>
              <p:cNvSpPr>
                <a:spLocks/>
              </p:cNvSpPr>
              <p:nvPr/>
            </p:nvSpPr>
            <p:spPr bwMode="auto">
              <a:xfrm>
                <a:off x="3890355" y="1341993"/>
                <a:ext cx="878471" cy="4401642"/>
              </a:xfrm>
              <a:custGeom>
                <a:avLst/>
                <a:gdLst>
                  <a:gd name="T0" fmla="*/ 0 w 662"/>
                  <a:gd name="T1" fmla="*/ 663 h 3317"/>
                  <a:gd name="T2" fmla="*/ 0 w 662"/>
                  <a:gd name="T3" fmla="*/ 2652 h 3317"/>
                  <a:gd name="T4" fmla="*/ 662 w 662"/>
                  <a:gd name="T5" fmla="*/ 3317 h 3317"/>
                  <a:gd name="T6" fmla="*/ 662 w 662"/>
                  <a:gd name="T7" fmla="*/ 0 h 3317"/>
                  <a:gd name="T8" fmla="*/ 0 w 662"/>
                  <a:gd name="T9" fmla="*/ 663 h 33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62" h="3317">
                    <a:moveTo>
                      <a:pt x="0" y="663"/>
                    </a:moveTo>
                    <a:lnTo>
                      <a:pt x="0" y="2652"/>
                    </a:lnTo>
                    <a:lnTo>
                      <a:pt x="662" y="3317"/>
                    </a:lnTo>
                    <a:lnTo>
                      <a:pt x="662" y="0"/>
                    </a:lnTo>
                    <a:lnTo>
                      <a:pt x="0" y="663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7" name="Freeform 63"/>
              <p:cNvSpPr>
                <a:spLocks/>
              </p:cNvSpPr>
              <p:nvPr/>
            </p:nvSpPr>
            <p:spPr bwMode="auto">
              <a:xfrm>
                <a:off x="3890355" y="2221790"/>
                <a:ext cx="878471" cy="115200"/>
              </a:xfrm>
              <a:custGeom>
                <a:avLst/>
                <a:gdLst>
                  <a:gd name="T0" fmla="*/ 0 w 662"/>
                  <a:gd name="T1" fmla="*/ 0 h 208"/>
                  <a:gd name="T2" fmla="*/ 662 w 662"/>
                  <a:gd name="T3" fmla="*/ 0 h 208"/>
                  <a:gd name="T4" fmla="*/ 662 w 662"/>
                  <a:gd name="T5" fmla="*/ 208 h 208"/>
                  <a:gd name="T6" fmla="*/ 0 w 662"/>
                  <a:gd name="T7" fmla="*/ 0 h 20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662" h="208">
                    <a:moveTo>
                      <a:pt x="0" y="0"/>
                    </a:moveTo>
                    <a:lnTo>
                      <a:pt x="662" y="0"/>
                    </a:lnTo>
                    <a:lnTo>
                      <a:pt x="662" y="208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tx1">
                  <a:alpha val="38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8" name="Freeform 64"/>
              <p:cNvSpPr>
                <a:spLocks/>
              </p:cNvSpPr>
              <p:nvPr/>
            </p:nvSpPr>
            <p:spPr bwMode="auto">
              <a:xfrm>
                <a:off x="3890355" y="1341993"/>
                <a:ext cx="3517864" cy="879798"/>
              </a:xfrm>
              <a:custGeom>
                <a:avLst/>
                <a:gdLst>
                  <a:gd name="T0" fmla="*/ 1327 w 2651"/>
                  <a:gd name="T1" fmla="*/ 0 h 663"/>
                  <a:gd name="T2" fmla="*/ 662 w 2651"/>
                  <a:gd name="T3" fmla="*/ 0 h 663"/>
                  <a:gd name="T4" fmla="*/ 0 w 2651"/>
                  <a:gd name="T5" fmla="*/ 663 h 663"/>
                  <a:gd name="T6" fmla="*/ 662 w 2651"/>
                  <a:gd name="T7" fmla="*/ 663 h 663"/>
                  <a:gd name="T8" fmla="*/ 1327 w 2651"/>
                  <a:gd name="T9" fmla="*/ 663 h 663"/>
                  <a:gd name="T10" fmla="*/ 2651 w 2651"/>
                  <a:gd name="T11" fmla="*/ 663 h 663"/>
                  <a:gd name="T12" fmla="*/ 2651 w 2651"/>
                  <a:gd name="T13" fmla="*/ 0 h 663"/>
                  <a:gd name="T14" fmla="*/ 1327 w 2651"/>
                  <a:gd name="T15" fmla="*/ 0 h 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651" h="663">
                    <a:moveTo>
                      <a:pt x="1327" y="0"/>
                    </a:moveTo>
                    <a:lnTo>
                      <a:pt x="662" y="0"/>
                    </a:lnTo>
                    <a:lnTo>
                      <a:pt x="0" y="663"/>
                    </a:lnTo>
                    <a:lnTo>
                      <a:pt x="662" y="663"/>
                    </a:lnTo>
                    <a:lnTo>
                      <a:pt x="1327" y="663"/>
                    </a:lnTo>
                    <a:lnTo>
                      <a:pt x="2651" y="663"/>
                    </a:lnTo>
                    <a:lnTo>
                      <a:pt x="2651" y="0"/>
                    </a:lnTo>
                    <a:lnTo>
                      <a:pt x="1327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9" name="Freeform 65"/>
              <p:cNvSpPr>
                <a:spLocks/>
              </p:cNvSpPr>
              <p:nvPr/>
            </p:nvSpPr>
            <p:spPr bwMode="auto">
              <a:xfrm>
                <a:off x="7291795" y="1341993"/>
                <a:ext cx="116424" cy="879798"/>
              </a:xfrm>
              <a:custGeom>
                <a:avLst/>
                <a:gdLst>
                  <a:gd name="T0" fmla="*/ 206 w 206"/>
                  <a:gd name="T1" fmla="*/ 0 h 663"/>
                  <a:gd name="T2" fmla="*/ 206 w 206"/>
                  <a:gd name="T3" fmla="*/ 663 h 663"/>
                  <a:gd name="T4" fmla="*/ 0 w 206"/>
                  <a:gd name="T5" fmla="*/ 663 h 663"/>
                  <a:gd name="T6" fmla="*/ 206 w 206"/>
                  <a:gd name="T7" fmla="*/ 0 h 6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06" h="663">
                    <a:moveTo>
                      <a:pt x="206" y="0"/>
                    </a:moveTo>
                    <a:lnTo>
                      <a:pt x="206" y="663"/>
                    </a:lnTo>
                    <a:lnTo>
                      <a:pt x="0" y="663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tx1">
                  <a:alpha val="38000"/>
                </a:schemeClr>
              </a:solidFill>
              <a:ln>
                <a:noFill/>
              </a:ln>
            </p:spPr>
            <p:txBody>
              <a:bodyPr vert="horz" wrap="square" lIns="91440" tIns="45720" rIns="91440" bIns="4572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22" name="Freeform 5"/>
            <p:cNvSpPr>
              <a:spLocks noEditPoints="1"/>
            </p:cNvSpPr>
            <p:nvPr/>
          </p:nvSpPr>
          <p:spPr bwMode="auto">
            <a:xfrm>
              <a:off x="5597268" y="2885564"/>
              <a:ext cx="994353" cy="1096818"/>
            </a:xfrm>
            <a:custGeom>
              <a:avLst/>
              <a:gdLst>
                <a:gd name="T0" fmla="*/ 168 w 180"/>
                <a:gd name="T1" fmla="*/ 23 h 199"/>
                <a:gd name="T2" fmla="*/ 173 w 180"/>
                <a:gd name="T3" fmla="*/ 8 h 199"/>
                <a:gd name="T4" fmla="*/ 180 w 180"/>
                <a:gd name="T5" fmla="*/ 18 h 199"/>
                <a:gd name="T6" fmla="*/ 16 w 180"/>
                <a:gd name="T7" fmla="*/ 8 h 199"/>
                <a:gd name="T8" fmla="*/ 72 w 180"/>
                <a:gd name="T9" fmla="*/ 0 h 199"/>
                <a:gd name="T10" fmla="*/ 108 w 180"/>
                <a:gd name="T11" fmla="*/ 8 h 199"/>
                <a:gd name="T12" fmla="*/ 164 w 180"/>
                <a:gd name="T13" fmla="*/ 23 h 199"/>
                <a:gd name="T14" fmla="*/ 16 w 180"/>
                <a:gd name="T15" fmla="*/ 8 h 199"/>
                <a:gd name="T16" fmla="*/ 0 w 180"/>
                <a:gd name="T17" fmla="*/ 12 h 199"/>
                <a:gd name="T18" fmla="*/ 12 w 180"/>
                <a:gd name="T19" fmla="*/ 8 h 199"/>
                <a:gd name="T20" fmla="*/ 6 w 180"/>
                <a:gd name="T21" fmla="*/ 23 h 199"/>
                <a:gd name="T22" fmla="*/ 160 w 180"/>
                <a:gd name="T23" fmla="*/ 31 h 199"/>
                <a:gd name="T24" fmla="*/ 20 w 180"/>
                <a:gd name="T25" fmla="*/ 144 h 199"/>
                <a:gd name="T26" fmla="*/ 160 w 180"/>
                <a:gd name="T27" fmla="*/ 31 h 199"/>
                <a:gd name="T28" fmla="*/ 132 w 180"/>
                <a:gd name="T29" fmla="*/ 124 h 199"/>
                <a:gd name="T30" fmla="*/ 104 w 180"/>
                <a:gd name="T31" fmla="*/ 116 h 199"/>
                <a:gd name="T32" fmla="*/ 104 w 180"/>
                <a:gd name="T33" fmla="*/ 108 h 199"/>
                <a:gd name="T34" fmla="*/ 148 w 180"/>
                <a:gd name="T35" fmla="*/ 99 h 199"/>
                <a:gd name="T36" fmla="*/ 104 w 180"/>
                <a:gd name="T37" fmla="*/ 108 h 199"/>
                <a:gd name="T38" fmla="*/ 148 w 180"/>
                <a:gd name="T39" fmla="*/ 87 h 199"/>
                <a:gd name="T40" fmla="*/ 104 w 180"/>
                <a:gd name="T41" fmla="*/ 80 h 199"/>
                <a:gd name="T42" fmla="*/ 61 w 180"/>
                <a:gd name="T43" fmla="*/ 131 h 199"/>
                <a:gd name="T44" fmla="*/ 56 w 180"/>
                <a:gd name="T45" fmla="*/ 107 h 199"/>
                <a:gd name="T46" fmla="*/ 33 w 180"/>
                <a:gd name="T47" fmla="*/ 102 h 199"/>
                <a:gd name="T48" fmla="*/ 96 w 180"/>
                <a:gd name="T49" fmla="*/ 99 h 199"/>
                <a:gd name="T50" fmla="*/ 64 w 180"/>
                <a:gd name="T51" fmla="*/ 99 h 199"/>
                <a:gd name="T52" fmla="*/ 32 w 180"/>
                <a:gd name="T53" fmla="*/ 56 h 199"/>
                <a:gd name="T54" fmla="*/ 96 w 180"/>
                <a:gd name="T55" fmla="*/ 43 h 199"/>
                <a:gd name="T56" fmla="*/ 32 w 180"/>
                <a:gd name="T57" fmla="*/ 56 h 199"/>
                <a:gd name="T58" fmla="*/ 12 w 180"/>
                <a:gd name="T59" fmla="*/ 163 h 199"/>
                <a:gd name="T60" fmla="*/ 172 w 180"/>
                <a:gd name="T61" fmla="*/ 151 h 199"/>
                <a:gd name="T62" fmla="*/ 77 w 180"/>
                <a:gd name="T63" fmla="*/ 168 h 199"/>
                <a:gd name="T64" fmla="*/ 40 w 180"/>
                <a:gd name="T65" fmla="*/ 199 h 199"/>
                <a:gd name="T66" fmla="*/ 77 w 180"/>
                <a:gd name="T67" fmla="*/ 168 h 199"/>
                <a:gd name="T68" fmla="*/ 121 w 180"/>
                <a:gd name="T69" fmla="*/ 199 h 199"/>
                <a:gd name="T70" fmla="*/ 121 w 180"/>
                <a:gd name="T71" fmla="*/ 168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80" h="199">
                  <a:moveTo>
                    <a:pt x="173" y="23"/>
                  </a:moveTo>
                  <a:cubicBezTo>
                    <a:pt x="168" y="23"/>
                    <a:pt x="168" y="23"/>
                    <a:pt x="168" y="23"/>
                  </a:cubicBezTo>
                  <a:cubicBezTo>
                    <a:pt x="168" y="8"/>
                    <a:pt x="168" y="8"/>
                    <a:pt x="168" y="8"/>
                  </a:cubicBezTo>
                  <a:cubicBezTo>
                    <a:pt x="173" y="8"/>
                    <a:pt x="173" y="8"/>
                    <a:pt x="173" y="8"/>
                  </a:cubicBezTo>
                  <a:cubicBezTo>
                    <a:pt x="180" y="12"/>
                    <a:pt x="180" y="12"/>
                    <a:pt x="180" y="12"/>
                  </a:cubicBezTo>
                  <a:cubicBezTo>
                    <a:pt x="180" y="18"/>
                    <a:pt x="180" y="18"/>
                    <a:pt x="180" y="18"/>
                  </a:cubicBezTo>
                  <a:lnTo>
                    <a:pt x="173" y="23"/>
                  </a:lnTo>
                  <a:close/>
                  <a:moveTo>
                    <a:pt x="16" y="8"/>
                  </a:moveTo>
                  <a:cubicBezTo>
                    <a:pt x="72" y="8"/>
                    <a:pt x="72" y="8"/>
                    <a:pt x="72" y="8"/>
                  </a:cubicBezTo>
                  <a:cubicBezTo>
                    <a:pt x="72" y="0"/>
                    <a:pt x="72" y="0"/>
                    <a:pt x="72" y="0"/>
                  </a:cubicBezTo>
                  <a:cubicBezTo>
                    <a:pt x="108" y="0"/>
                    <a:pt x="108" y="0"/>
                    <a:pt x="108" y="0"/>
                  </a:cubicBezTo>
                  <a:cubicBezTo>
                    <a:pt x="108" y="8"/>
                    <a:pt x="108" y="8"/>
                    <a:pt x="108" y="8"/>
                  </a:cubicBezTo>
                  <a:cubicBezTo>
                    <a:pt x="164" y="8"/>
                    <a:pt x="164" y="8"/>
                    <a:pt x="164" y="8"/>
                  </a:cubicBezTo>
                  <a:cubicBezTo>
                    <a:pt x="164" y="23"/>
                    <a:pt x="164" y="23"/>
                    <a:pt x="164" y="23"/>
                  </a:cubicBezTo>
                  <a:cubicBezTo>
                    <a:pt x="16" y="23"/>
                    <a:pt x="16" y="23"/>
                    <a:pt x="16" y="23"/>
                  </a:cubicBezTo>
                  <a:lnTo>
                    <a:pt x="16" y="8"/>
                  </a:lnTo>
                  <a:close/>
                  <a:moveTo>
                    <a:pt x="0" y="18"/>
                  </a:moveTo>
                  <a:cubicBezTo>
                    <a:pt x="0" y="12"/>
                    <a:pt x="0" y="12"/>
                    <a:pt x="0" y="12"/>
                  </a:cubicBezTo>
                  <a:cubicBezTo>
                    <a:pt x="6" y="8"/>
                    <a:pt x="6" y="8"/>
                    <a:pt x="6" y="8"/>
                  </a:cubicBezTo>
                  <a:cubicBezTo>
                    <a:pt x="12" y="8"/>
                    <a:pt x="12" y="8"/>
                    <a:pt x="12" y="8"/>
                  </a:cubicBezTo>
                  <a:cubicBezTo>
                    <a:pt x="12" y="23"/>
                    <a:pt x="12" y="23"/>
                    <a:pt x="12" y="23"/>
                  </a:cubicBezTo>
                  <a:cubicBezTo>
                    <a:pt x="6" y="23"/>
                    <a:pt x="6" y="23"/>
                    <a:pt x="6" y="23"/>
                  </a:cubicBezTo>
                  <a:lnTo>
                    <a:pt x="0" y="18"/>
                  </a:lnTo>
                  <a:close/>
                  <a:moveTo>
                    <a:pt x="160" y="31"/>
                  </a:moveTo>
                  <a:cubicBezTo>
                    <a:pt x="160" y="144"/>
                    <a:pt x="160" y="144"/>
                    <a:pt x="160" y="144"/>
                  </a:cubicBezTo>
                  <a:cubicBezTo>
                    <a:pt x="20" y="144"/>
                    <a:pt x="20" y="144"/>
                    <a:pt x="20" y="144"/>
                  </a:cubicBezTo>
                  <a:cubicBezTo>
                    <a:pt x="20" y="31"/>
                    <a:pt x="20" y="31"/>
                    <a:pt x="20" y="31"/>
                  </a:cubicBezTo>
                  <a:lnTo>
                    <a:pt x="160" y="31"/>
                  </a:lnTo>
                  <a:close/>
                  <a:moveTo>
                    <a:pt x="104" y="124"/>
                  </a:moveTo>
                  <a:cubicBezTo>
                    <a:pt x="132" y="124"/>
                    <a:pt x="132" y="124"/>
                    <a:pt x="132" y="124"/>
                  </a:cubicBezTo>
                  <a:cubicBezTo>
                    <a:pt x="132" y="116"/>
                    <a:pt x="132" y="116"/>
                    <a:pt x="132" y="116"/>
                  </a:cubicBezTo>
                  <a:cubicBezTo>
                    <a:pt x="104" y="116"/>
                    <a:pt x="104" y="116"/>
                    <a:pt x="104" y="116"/>
                  </a:cubicBezTo>
                  <a:lnTo>
                    <a:pt x="104" y="124"/>
                  </a:lnTo>
                  <a:close/>
                  <a:moveTo>
                    <a:pt x="104" y="108"/>
                  </a:moveTo>
                  <a:cubicBezTo>
                    <a:pt x="148" y="108"/>
                    <a:pt x="148" y="108"/>
                    <a:pt x="148" y="108"/>
                  </a:cubicBezTo>
                  <a:cubicBezTo>
                    <a:pt x="148" y="99"/>
                    <a:pt x="148" y="99"/>
                    <a:pt x="148" y="99"/>
                  </a:cubicBezTo>
                  <a:cubicBezTo>
                    <a:pt x="104" y="99"/>
                    <a:pt x="104" y="99"/>
                    <a:pt x="104" y="99"/>
                  </a:cubicBezTo>
                  <a:lnTo>
                    <a:pt x="104" y="108"/>
                  </a:lnTo>
                  <a:close/>
                  <a:moveTo>
                    <a:pt x="104" y="87"/>
                  </a:moveTo>
                  <a:cubicBezTo>
                    <a:pt x="148" y="87"/>
                    <a:pt x="148" y="87"/>
                    <a:pt x="148" y="87"/>
                  </a:cubicBezTo>
                  <a:cubicBezTo>
                    <a:pt x="148" y="80"/>
                    <a:pt x="148" y="80"/>
                    <a:pt x="148" y="80"/>
                  </a:cubicBezTo>
                  <a:cubicBezTo>
                    <a:pt x="104" y="80"/>
                    <a:pt x="104" y="80"/>
                    <a:pt x="104" y="80"/>
                  </a:cubicBezTo>
                  <a:lnTo>
                    <a:pt x="104" y="87"/>
                  </a:lnTo>
                  <a:close/>
                  <a:moveTo>
                    <a:pt x="61" y="131"/>
                  </a:moveTo>
                  <a:cubicBezTo>
                    <a:pt x="76" y="131"/>
                    <a:pt x="88" y="121"/>
                    <a:pt x="89" y="107"/>
                  </a:cubicBezTo>
                  <a:cubicBezTo>
                    <a:pt x="56" y="107"/>
                    <a:pt x="56" y="107"/>
                    <a:pt x="56" y="107"/>
                  </a:cubicBezTo>
                  <a:cubicBezTo>
                    <a:pt x="56" y="75"/>
                    <a:pt x="56" y="75"/>
                    <a:pt x="56" y="75"/>
                  </a:cubicBezTo>
                  <a:cubicBezTo>
                    <a:pt x="42" y="76"/>
                    <a:pt x="33" y="88"/>
                    <a:pt x="33" y="102"/>
                  </a:cubicBezTo>
                  <a:cubicBezTo>
                    <a:pt x="33" y="118"/>
                    <a:pt x="46" y="131"/>
                    <a:pt x="61" y="131"/>
                  </a:cubicBezTo>
                  <a:close/>
                  <a:moveTo>
                    <a:pt x="96" y="99"/>
                  </a:moveTo>
                  <a:cubicBezTo>
                    <a:pt x="96" y="99"/>
                    <a:pt x="95" y="68"/>
                    <a:pt x="64" y="68"/>
                  </a:cubicBezTo>
                  <a:cubicBezTo>
                    <a:pt x="64" y="99"/>
                    <a:pt x="64" y="99"/>
                    <a:pt x="64" y="99"/>
                  </a:cubicBezTo>
                  <a:lnTo>
                    <a:pt x="96" y="99"/>
                  </a:lnTo>
                  <a:close/>
                  <a:moveTo>
                    <a:pt x="32" y="56"/>
                  </a:moveTo>
                  <a:cubicBezTo>
                    <a:pt x="96" y="56"/>
                    <a:pt x="96" y="56"/>
                    <a:pt x="96" y="56"/>
                  </a:cubicBezTo>
                  <a:cubicBezTo>
                    <a:pt x="96" y="43"/>
                    <a:pt x="96" y="43"/>
                    <a:pt x="96" y="43"/>
                  </a:cubicBezTo>
                  <a:cubicBezTo>
                    <a:pt x="32" y="43"/>
                    <a:pt x="32" y="43"/>
                    <a:pt x="32" y="43"/>
                  </a:cubicBezTo>
                  <a:lnTo>
                    <a:pt x="32" y="56"/>
                  </a:lnTo>
                  <a:close/>
                  <a:moveTo>
                    <a:pt x="172" y="163"/>
                  </a:moveTo>
                  <a:cubicBezTo>
                    <a:pt x="12" y="163"/>
                    <a:pt x="12" y="163"/>
                    <a:pt x="12" y="163"/>
                  </a:cubicBezTo>
                  <a:cubicBezTo>
                    <a:pt x="12" y="151"/>
                    <a:pt x="12" y="151"/>
                    <a:pt x="12" y="151"/>
                  </a:cubicBezTo>
                  <a:cubicBezTo>
                    <a:pt x="172" y="151"/>
                    <a:pt x="172" y="151"/>
                    <a:pt x="172" y="151"/>
                  </a:cubicBezTo>
                  <a:lnTo>
                    <a:pt x="172" y="163"/>
                  </a:lnTo>
                  <a:close/>
                  <a:moveTo>
                    <a:pt x="77" y="168"/>
                  </a:moveTo>
                  <a:cubicBezTo>
                    <a:pt x="58" y="199"/>
                    <a:pt x="58" y="199"/>
                    <a:pt x="58" y="199"/>
                  </a:cubicBezTo>
                  <a:cubicBezTo>
                    <a:pt x="40" y="199"/>
                    <a:pt x="40" y="199"/>
                    <a:pt x="40" y="199"/>
                  </a:cubicBezTo>
                  <a:cubicBezTo>
                    <a:pt x="58" y="168"/>
                    <a:pt x="58" y="168"/>
                    <a:pt x="58" y="168"/>
                  </a:cubicBezTo>
                  <a:lnTo>
                    <a:pt x="77" y="168"/>
                  </a:lnTo>
                  <a:close/>
                  <a:moveTo>
                    <a:pt x="139" y="199"/>
                  </a:moveTo>
                  <a:cubicBezTo>
                    <a:pt x="121" y="199"/>
                    <a:pt x="121" y="199"/>
                    <a:pt x="121" y="199"/>
                  </a:cubicBezTo>
                  <a:cubicBezTo>
                    <a:pt x="102" y="168"/>
                    <a:pt x="102" y="168"/>
                    <a:pt x="102" y="168"/>
                  </a:cubicBezTo>
                  <a:cubicBezTo>
                    <a:pt x="121" y="168"/>
                    <a:pt x="121" y="168"/>
                    <a:pt x="121" y="168"/>
                  </a:cubicBezTo>
                  <a:lnTo>
                    <a:pt x="139" y="199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/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endParaRPr>
            </a:p>
          </p:txBody>
        </p:sp>
        <p:sp>
          <p:nvSpPr>
            <p:cNvPr id="10" name="等腰三角形 9"/>
            <p:cNvSpPr/>
            <p:nvPr/>
          </p:nvSpPr>
          <p:spPr>
            <a:xfrm>
              <a:off x="5859362" y="1611486"/>
              <a:ext cx="476763" cy="27319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063387" y="4063879"/>
              <a:ext cx="2062124" cy="43448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2000" dirty="0"/>
                <a:t>Safety Reminder</a:t>
              </a:r>
              <a:endParaRPr lang="zh-CN" altLang="en-US" sz="2000" dirty="0"/>
            </a:p>
          </p:txBody>
        </p:sp>
        <p:sp>
          <p:nvSpPr>
            <p:cNvPr id="17" name="等腰三角形 16"/>
            <p:cNvSpPr/>
            <p:nvPr/>
          </p:nvSpPr>
          <p:spPr>
            <a:xfrm rot="10800000">
              <a:off x="5852766" y="5313906"/>
              <a:ext cx="476763" cy="273191"/>
            </a:xfrm>
            <a:prstGeom prst="triangle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等腰三角形 17"/>
            <p:cNvSpPr/>
            <p:nvPr/>
          </p:nvSpPr>
          <p:spPr>
            <a:xfrm rot="16200000">
              <a:off x="4002700" y="3458469"/>
              <a:ext cx="476763" cy="27319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等腰三角形 19"/>
            <p:cNvSpPr/>
            <p:nvPr/>
          </p:nvSpPr>
          <p:spPr>
            <a:xfrm rot="5400000">
              <a:off x="7712536" y="3458469"/>
              <a:ext cx="476763" cy="273191"/>
            </a:xfrm>
            <a:prstGeom prst="triangle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文本框 35"/>
            <p:cNvSpPr txBox="1"/>
            <p:nvPr/>
          </p:nvSpPr>
          <p:spPr>
            <a:xfrm>
              <a:off x="4474100" y="3333529"/>
              <a:ext cx="41229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>
                  <a:solidFill>
                    <a:schemeClr val="bg1"/>
                  </a:solidFill>
                </a:rPr>
                <a:t>D</a:t>
              </a:r>
              <a:endParaRPr lang="zh-CN" alt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7" name="文本框 36"/>
            <p:cNvSpPr txBox="1"/>
            <p:nvPr/>
          </p:nvSpPr>
          <p:spPr>
            <a:xfrm>
              <a:off x="7250123" y="3333529"/>
              <a:ext cx="38183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>
                  <a:solidFill>
                    <a:schemeClr val="bg1"/>
                  </a:solidFill>
                </a:rPr>
                <a:t>B</a:t>
              </a:r>
              <a:endParaRPr lang="zh-CN" alt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8" name="文本框 37"/>
            <p:cNvSpPr txBox="1"/>
            <p:nvPr/>
          </p:nvSpPr>
          <p:spPr>
            <a:xfrm>
              <a:off x="5907190" y="1988953"/>
              <a:ext cx="4010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>
                  <a:solidFill>
                    <a:schemeClr val="bg1"/>
                  </a:solidFill>
                </a:rPr>
                <a:t>A</a:t>
              </a:r>
              <a:endParaRPr lang="zh-CN" altLang="en-US" sz="2400" b="1">
                <a:solidFill>
                  <a:schemeClr val="bg1"/>
                </a:solidFill>
              </a:endParaRPr>
            </a:p>
          </p:txBody>
        </p:sp>
        <p:sp>
          <p:nvSpPr>
            <p:cNvPr id="39" name="文本框 38"/>
            <p:cNvSpPr txBox="1"/>
            <p:nvPr/>
          </p:nvSpPr>
          <p:spPr>
            <a:xfrm>
              <a:off x="5907190" y="4761928"/>
              <a:ext cx="37702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>
                  <a:solidFill>
                    <a:schemeClr val="bg1"/>
                  </a:solidFill>
                </a:rPr>
                <a:t>C</a:t>
              </a:r>
              <a:endParaRPr lang="zh-CN" altLang="en-US" sz="2400" b="1">
                <a:solidFill>
                  <a:schemeClr val="bg1"/>
                </a:solidFill>
              </a:endParaRPr>
            </a:p>
          </p:txBody>
        </p:sp>
      </p:grpSp>
      <p:sp>
        <p:nvSpPr>
          <p:cNvPr id="15" name="等腰三角形 14"/>
          <p:cNvSpPr/>
          <p:nvPr/>
        </p:nvSpPr>
        <p:spPr>
          <a:xfrm rot="10800000">
            <a:off x="327733" y="-4"/>
            <a:ext cx="1515654" cy="54946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Perspective Placeholder"/>
          <p:cNvGrpSpPr>
            <a:grpSpLocks/>
          </p:cNvGrpSpPr>
          <p:nvPr/>
        </p:nvGrpSpPr>
        <p:grpSpPr bwMode="auto">
          <a:xfrm flipH="1">
            <a:off x="4470385" y="988404"/>
            <a:ext cx="501644" cy="826236"/>
            <a:chOff x="508000" y="1396999"/>
            <a:chExt cx="612000" cy="1008000"/>
          </a:xfrm>
          <a:solidFill>
            <a:schemeClr val="accent2"/>
          </a:solidFill>
        </p:grpSpPr>
        <p:sp>
          <p:nvSpPr>
            <p:cNvPr id="41" name="Placeholder Shape"/>
            <p:cNvSpPr>
              <a:spLocks/>
            </p:cNvSpPr>
            <p:nvPr/>
          </p:nvSpPr>
          <p:spPr bwMode="auto">
            <a:xfrm>
              <a:off x="508000" y="1396999"/>
              <a:ext cx="612000" cy="1007999"/>
            </a:xfrm>
            <a:custGeom>
              <a:avLst/>
              <a:gdLst>
                <a:gd name="connsiteX0" fmla="*/ 0 w 612000"/>
                <a:gd name="connsiteY0" fmla="*/ 193694 h 1007999"/>
                <a:gd name="connsiteX1" fmla="*/ 612000 w 612000"/>
                <a:gd name="connsiteY1" fmla="*/ 0 h 1007999"/>
                <a:gd name="connsiteX2" fmla="*/ 612000 w 612000"/>
                <a:gd name="connsiteY2" fmla="*/ 1007999 h 1007999"/>
                <a:gd name="connsiteX3" fmla="*/ 0 w 612000"/>
                <a:gd name="connsiteY3" fmla="*/ 814305 h 100799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612000" h="1007999">
                  <a:moveTo>
                    <a:pt x="0" y="193694"/>
                  </a:moveTo>
                  <a:lnTo>
                    <a:pt x="612000" y="0"/>
                  </a:lnTo>
                  <a:lnTo>
                    <a:pt x="612000" y="1007999"/>
                  </a:lnTo>
                  <a:lnTo>
                    <a:pt x="0" y="814305"/>
                  </a:lnTo>
                  <a:close/>
                </a:path>
              </a:pathLst>
            </a:custGeom>
            <a:grpFill/>
            <a:ln w="635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333333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42" name="Line 2"/>
            <p:cNvSpPr>
              <a:spLocks/>
            </p:cNvSpPr>
            <p:nvPr/>
          </p:nvSpPr>
          <p:spPr bwMode="auto">
            <a:xfrm>
              <a:off x="508000" y="1396999"/>
              <a:ext cx="612000" cy="813971"/>
            </a:xfrm>
            <a:custGeom>
              <a:avLst/>
              <a:gdLst>
                <a:gd name="connsiteX0" fmla="*/ 612000 w 612000"/>
                <a:gd name="connsiteY0" fmla="*/ 0 h 813971"/>
                <a:gd name="connsiteX1" fmla="*/ 0 w 612000"/>
                <a:gd name="connsiteY1" fmla="*/ 813971 h 8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2000" h="813971">
                  <a:moveTo>
                    <a:pt x="612000" y="0"/>
                  </a:moveTo>
                  <a:cubicBezTo>
                    <a:pt x="388950" y="299899"/>
                    <a:pt x="215906" y="528359"/>
                    <a:pt x="0" y="813971"/>
                  </a:cubicBezTo>
                </a:path>
              </a:pathLst>
            </a:custGeom>
            <a:grpFill/>
            <a:ln w="63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333333"/>
                </a:solidFill>
                <a:latin typeface="Calibri" pitchFamily="34" charset="0"/>
                <a:cs typeface="Calibri" pitchFamily="34" charset="0"/>
              </a:endParaRPr>
            </a:p>
          </p:txBody>
        </p:sp>
        <p:sp>
          <p:nvSpPr>
            <p:cNvPr id="43" name="Line 1"/>
            <p:cNvSpPr>
              <a:spLocks/>
            </p:cNvSpPr>
            <p:nvPr/>
          </p:nvSpPr>
          <p:spPr bwMode="auto">
            <a:xfrm>
              <a:off x="508000" y="1591028"/>
              <a:ext cx="612000" cy="813971"/>
            </a:xfrm>
            <a:custGeom>
              <a:avLst/>
              <a:gdLst>
                <a:gd name="connsiteX0" fmla="*/ 0 w 612000"/>
                <a:gd name="connsiteY0" fmla="*/ 0 h 813971"/>
                <a:gd name="connsiteX1" fmla="*/ 612000 w 612000"/>
                <a:gd name="connsiteY1" fmla="*/ 813971 h 8139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612000" h="813971">
                  <a:moveTo>
                    <a:pt x="0" y="0"/>
                  </a:moveTo>
                  <a:cubicBezTo>
                    <a:pt x="192093" y="259418"/>
                    <a:pt x="408000" y="542647"/>
                    <a:pt x="612000" y="813971"/>
                  </a:cubicBezTo>
                </a:path>
              </a:pathLst>
            </a:custGeom>
            <a:grpFill/>
            <a:ln w="635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t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 sz="900">
                <a:solidFill>
                  <a:srgbClr val="333333"/>
                </a:solidFill>
                <a:latin typeface="Calibri" pitchFamily="34" charset="0"/>
                <a:cs typeface="Calibri" pitchFamily="34" charset="0"/>
              </a:endParaRPr>
            </a:p>
          </p:txBody>
        </p:sp>
      </p:grpSp>
      <p:sp>
        <p:nvSpPr>
          <p:cNvPr id="44" name="矩形 43"/>
          <p:cNvSpPr/>
          <p:nvPr/>
        </p:nvSpPr>
        <p:spPr>
          <a:xfrm>
            <a:off x="5017953" y="1135844"/>
            <a:ext cx="30197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altLang="zh-CN" dirty="0">
                <a:latin typeface="Calibri"/>
              </a:rPr>
              <a:t>Type </a:t>
            </a:r>
            <a:r>
              <a:rPr lang="en-US" altLang="zh-CN" dirty="0" smtClean="0">
                <a:latin typeface="Calibri"/>
              </a:rPr>
              <a:t>in</a:t>
            </a:r>
            <a:r>
              <a:rPr lang="zh-CN" altLang="en-US" dirty="0" smtClean="0">
                <a:latin typeface="Calibri"/>
              </a:rPr>
              <a:t> </a:t>
            </a:r>
            <a:r>
              <a:rPr lang="en-US" altLang="zh-CN" dirty="0" smtClean="0">
                <a:latin typeface="Calibri"/>
              </a:rPr>
              <a:t>location </a:t>
            </a:r>
            <a:r>
              <a:rPr lang="en-US" altLang="zh-CN" dirty="0">
                <a:latin typeface="Calibri"/>
              </a:rPr>
              <a:t>and destination.</a:t>
            </a:r>
          </a:p>
        </p:txBody>
      </p:sp>
      <p:sp>
        <p:nvSpPr>
          <p:cNvPr id="45" name="矩形 44"/>
          <p:cNvSpPr/>
          <p:nvPr/>
        </p:nvSpPr>
        <p:spPr>
          <a:xfrm>
            <a:off x="4037372" y="5837299"/>
            <a:ext cx="301978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altLang="zh-CN" dirty="0">
                <a:latin typeface="Calibri"/>
              </a:rPr>
              <a:t>User can choose different start time as a filter.</a:t>
            </a:r>
          </a:p>
        </p:txBody>
      </p:sp>
      <p:sp>
        <p:nvSpPr>
          <p:cNvPr id="49" name="Clock"/>
          <p:cNvSpPr>
            <a:spLocks noEditPoints="1"/>
          </p:cNvSpPr>
          <p:nvPr/>
        </p:nvSpPr>
        <p:spPr bwMode="auto">
          <a:xfrm>
            <a:off x="7158816" y="5714570"/>
            <a:ext cx="768679" cy="768679"/>
          </a:xfrm>
          <a:custGeom>
            <a:avLst/>
            <a:gdLst>
              <a:gd name="T0" fmla="*/ 198 w 396"/>
              <a:gd name="T1" fmla="*/ 0 h 396"/>
              <a:gd name="T2" fmla="*/ 0 w 396"/>
              <a:gd name="T3" fmla="*/ 198 h 396"/>
              <a:gd name="T4" fmla="*/ 198 w 396"/>
              <a:gd name="T5" fmla="*/ 396 h 396"/>
              <a:gd name="T6" fmla="*/ 396 w 396"/>
              <a:gd name="T7" fmla="*/ 198 h 396"/>
              <a:gd name="T8" fmla="*/ 198 w 396"/>
              <a:gd name="T9" fmla="*/ 0 h 396"/>
              <a:gd name="T10" fmla="*/ 198 w 396"/>
              <a:gd name="T11" fmla="*/ 28 h 396"/>
              <a:gd name="T12" fmla="*/ 368 w 396"/>
              <a:gd name="T13" fmla="*/ 198 h 396"/>
              <a:gd name="T14" fmla="*/ 198 w 396"/>
              <a:gd name="T15" fmla="*/ 368 h 396"/>
              <a:gd name="T16" fmla="*/ 28 w 396"/>
              <a:gd name="T17" fmla="*/ 198 h 396"/>
              <a:gd name="T18" fmla="*/ 198 w 396"/>
              <a:gd name="T19" fmla="*/ 28 h 396"/>
              <a:gd name="T20" fmla="*/ 198 w 396"/>
              <a:gd name="T21" fmla="*/ 46 h 396"/>
              <a:gd name="T22" fmla="*/ 189 w 396"/>
              <a:gd name="T23" fmla="*/ 55 h 396"/>
              <a:gd name="T24" fmla="*/ 189 w 396"/>
              <a:gd name="T25" fmla="*/ 88 h 396"/>
              <a:gd name="T26" fmla="*/ 207 w 396"/>
              <a:gd name="T27" fmla="*/ 88 h 396"/>
              <a:gd name="T28" fmla="*/ 207 w 396"/>
              <a:gd name="T29" fmla="*/ 55 h 396"/>
              <a:gd name="T30" fmla="*/ 198 w 396"/>
              <a:gd name="T31" fmla="*/ 46 h 396"/>
              <a:gd name="T32" fmla="*/ 280 w 396"/>
              <a:gd name="T33" fmla="*/ 79 h 396"/>
              <a:gd name="T34" fmla="*/ 272 w 396"/>
              <a:gd name="T35" fmla="*/ 83 h 396"/>
              <a:gd name="T36" fmla="*/ 192 w 396"/>
              <a:gd name="T37" fmla="*/ 192 h 396"/>
              <a:gd name="T38" fmla="*/ 189 w 396"/>
              <a:gd name="T39" fmla="*/ 198 h 396"/>
              <a:gd name="T40" fmla="*/ 189 w 396"/>
              <a:gd name="T41" fmla="*/ 198 h 396"/>
              <a:gd name="T42" fmla="*/ 191 w 396"/>
              <a:gd name="T43" fmla="*/ 203 h 396"/>
              <a:gd name="T44" fmla="*/ 195 w 396"/>
              <a:gd name="T45" fmla="*/ 206 h 396"/>
              <a:gd name="T46" fmla="*/ 279 w 396"/>
              <a:gd name="T47" fmla="*/ 259 h 396"/>
              <a:gd name="T48" fmla="*/ 286 w 396"/>
              <a:gd name="T49" fmla="*/ 260 h 396"/>
              <a:gd name="T50" fmla="*/ 291 w 396"/>
              <a:gd name="T51" fmla="*/ 256 h 396"/>
              <a:gd name="T52" fmla="*/ 292 w 396"/>
              <a:gd name="T53" fmla="*/ 249 h 396"/>
              <a:gd name="T54" fmla="*/ 288 w 396"/>
              <a:gd name="T55" fmla="*/ 244 h 396"/>
              <a:gd name="T56" fmla="*/ 211 w 396"/>
              <a:gd name="T57" fmla="*/ 196 h 396"/>
              <a:gd name="T58" fmla="*/ 287 w 396"/>
              <a:gd name="T59" fmla="*/ 93 h 396"/>
              <a:gd name="T60" fmla="*/ 288 w 396"/>
              <a:gd name="T61" fmla="*/ 89 h 396"/>
              <a:gd name="T62" fmla="*/ 288 w 396"/>
              <a:gd name="T63" fmla="*/ 84 h 396"/>
              <a:gd name="T64" fmla="*/ 284 w 396"/>
              <a:gd name="T65" fmla="*/ 80 h 396"/>
              <a:gd name="T66" fmla="*/ 280 w 396"/>
              <a:gd name="T67" fmla="*/ 79 h 396"/>
              <a:gd name="T68" fmla="*/ 55 w 396"/>
              <a:gd name="T69" fmla="*/ 189 h 396"/>
              <a:gd name="T70" fmla="*/ 55 w 396"/>
              <a:gd name="T71" fmla="*/ 207 h 396"/>
              <a:gd name="T72" fmla="*/ 88 w 396"/>
              <a:gd name="T73" fmla="*/ 207 h 396"/>
              <a:gd name="T74" fmla="*/ 88 w 396"/>
              <a:gd name="T75" fmla="*/ 189 h 396"/>
              <a:gd name="T76" fmla="*/ 55 w 396"/>
              <a:gd name="T77" fmla="*/ 189 h 396"/>
              <a:gd name="T78" fmla="*/ 308 w 396"/>
              <a:gd name="T79" fmla="*/ 189 h 396"/>
              <a:gd name="T80" fmla="*/ 308 w 396"/>
              <a:gd name="T81" fmla="*/ 207 h 396"/>
              <a:gd name="T82" fmla="*/ 341 w 396"/>
              <a:gd name="T83" fmla="*/ 207 h 396"/>
              <a:gd name="T84" fmla="*/ 341 w 396"/>
              <a:gd name="T85" fmla="*/ 189 h 396"/>
              <a:gd name="T86" fmla="*/ 308 w 396"/>
              <a:gd name="T87" fmla="*/ 189 h 396"/>
              <a:gd name="T88" fmla="*/ 198 w 396"/>
              <a:gd name="T89" fmla="*/ 299 h 396"/>
              <a:gd name="T90" fmla="*/ 189 w 396"/>
              <a:gd name="T91" fmla="*/ 308 h 396"/>
              <a:gd name="T92" fmla="*/ 189 w 396"/>
              <a:gd name="T93" fmla="*/ 341 h 396"/>
              <a:gd name="T94" fmla="*/ 207 w 396"/>
              <a:gd name="T95" fmla="*/ 341 h 396"/>
              <a:gd name="T96" fmla="*/ 207 w 396"/>
              <a:gd name="T97" fmla="*/ 308 h 396"/>
              <a:gd name="T98" fmla="*/ 198 w 396"/>
              <a:gd name="T99" fmla="*/ 299 h 3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</a:cxnLst>
            <a:rect l="0" t="0" r="r" b="b"/>
            <a:pathLst>
              <a:path w="396" h="396">
                <a:moveTo>
                  <a:pt x="198" y="0"/>
                </a:moveTo>
                <a:cubicBezTo>
                  <a:pt x="89" y="0"/>
                  <a:pt x="0" y="89"/>
                  <a:pt x="0" y="198"/>
                </a:cubicBezTo>
                <a:cubicBezTo>
                  <a:pt x="0" y="307"/>
                  <a:pt x="89" y="396"/>
                  <a:pt x="198" y="396"/>
                </a:cubicBezTo>
                <a:cubicBezTo>
                  <a:pt x="307" y="396"/>
                  <a:pt x="396" y="307"/>
                  <a:pt x="396" y="198"/>
                </a:cubicBezTo>
                <a:cubicBezTo>
                  <a:pt x="396" y="89"/>
                  <a:pt x="307" y="0"/>
                  <a:pt x="198" y="0"/>
                </a:cubicBezTo>
                <a:close/>
                <a:moveTo>
                  <a:pt x="198" y="28"/>
                </a:moveTo>
                <a:cubicBezTo>
                  <a:pt x="292" y="28"/>
                  <a:pt x="368" y="104"/>
                  <a:pt x="368" y="198"/>
                </a:cubicBezTo>
                <a:cubicBezTo>
                  <a:pt x="368" y="292"/>
                  <a:pt x="292" y="368"/>
                  <a:pt x="198" y="368"/>
                </a:cubicBezTo>
                <a:cubicBezTo>
                  <a:pt x="104" y="368"/>
                  <a:pt x="28" y="292"/>
                  <a:pt x="28" y="198"/>
                </a:cubicBezTo>
                <a:cubicBezTo>
                  <a:pt x="28" y="104"/>
                  <a:pt x="104" y="28"/>
                  <a:pt x="198" y="28"/>
                </a:cubicBezTo>
                <a:close/>
                <a:moveTo>
                  <a:pt x="198" y="46"/>
                </a:moveTo>
                <a:cubicBezTo>
                  <a:pt x="193" y="46"/>
                  <a:pt x="189" y="51"/>
                  <a:pt x="189" y="55"/>
                </a:cubicBezTo>
                <a:lnTo>
                  <a:pt x="189" y="88"/>
                </a:lnTo>
                <a:cubicBezTo>
                  <a:pt x="189" y="97"/>
                  <a:pt x="207" y="97"/>
                  <a:pt x="207" y="88"/>
                </a:cubicBezTo>
                <a:lnTo>
                  <a:pt x="207" y="55"/>
                </a:lnTo>
                <a:cubicBezTo>
                  <a:pt x="207" y="51"/>
                  <a:pt x="203" y="46"/>
                  <a:pt x="198" y="46"/>
                </a:cubicBezTo>
                <a:close/>
                <a:moveTo>
                  <a:pt x="280" y="79"/>
                </a:moveTo>
                <a:cubicBezTo>
                  <a:pt x="277" y="79"/>
                  <a:pt x="274" y="80"/>
                  <a:pt x="272" y="83"/>
                </a:cubicBezTo>
                <a:lnTo>
                  <a:pt x="192" y="192"/>
                </a:lnTo>
                <a:cubicBezTo>
                  <a:pt x="190" y="194"/>
                  <a:pt x="189" y="196"/>
                  <a:pt x="189" y="198"/>
                </a:cubicBezTo>
                <a:lnTo>
                  <a:pt x="189" y="198"/>
                </a:lnTo>
                <a:cubicBezTo>
                  <a:pt x="189" y="200"/>
                  <a:pt x="190" y="202"/>
                  <a:pt x="191" y="203"/>
                </a:cubicBezTo>
                <a:cubicBezTo>
                  <a:pt x="191" y="204"/>
                  <a:pt x="192" y="205"/>
                  <a:pt x="195" y="206"/>
                </a:cubicBezTo>
                <a:lnTo>
                  <a:pt x="279" y="259"/>
                </a:lnTo>
                <a:cubicBezTo>
                  <a:pt x="281" y="260"/>
                  <a:pt x="283" y="260"/>
                  <a:pt x="286" y="260"/>
                </a:cubicBezTo>
                <a:cubicBezTo>
                  <a:pt x="288" y="259"/>
                  <a:pt x="290" y="258"/>
                  <a:pt x="291" y="256"/>
                </a:cubicBezTo>
                <a:cubicBezTo>
                  <a:pt x="292" y="254"/>
                  <a:pt x="293" y="251"/>
                  <a:pt x="292" y="249"/>
                </a:cubicBezTo>
                <a:cubicBezTo>
                  <a:pt x="292" y="247"/>
                  <a:pt x="290" y="245"/>
                  <a:pt x="288" y="244"/>
                </a:cubicBezTo>
                <a:lnTo>
                  <a:pt x="211" y="196"/>
                </a:lnTo>
                <a:lnTo>
                  <a:pt x="287" y="93"/>
                </a:lnTo>
                <a:cubicBezTo>
                  <a:pt x="288" y="92"/>
                  <a:pt x="288" y="90"/>
                  <a:pt x="288" y="89"/>
                </a:cubicBezTo>
                <a:cubicBezTo>
                  <a:pt x="289" y="87"/>
                  <a:pt x="288" y="85"/>
                  <a:pt x="288" y="84"/>
                </a:cubicBezTo>
                <a:cubicBezTo>
                  <a:pt x="287" y="82"/>
                  <a:pt x="286" y="81"/>
                  <a:pt x="284" y="80"/>
                </a:cubicBezTo>
                <a:cubicBezTo>
                  <a:pt x="283" y="79"/>
                  <a:pt x="281" y="79"/>
                  <a:pt x="280" y="79"/>
                </a:cubicBezTo>
                <a:close/>
                <a:moveTo>
                  <a:pt x="55" y="189"/>
                </a:moveTo>
                <a:cubicBezTo>
                  <a:pt x="46" y="189"/>
                  <a:pt x="46" y="207"/>
                  <a:pt x="55" y="207"/>
                </a:cubicBezTo>
                <a:lnTo>
                  <a:pt x="88" y="207"/>
                </a:lnTo>
                <a:cubicBezTo>
                  <a:pt x="97" y="207"/>
                  <a:pt x="97" y="189"/>
                  <a:pt x="88" y="189"/>
                </a:cubicBezTo>
                <a:lnTo>
                  <a:pt x="55" y="189"/>
                </a:lnTo>
                <a:close/>
                <a:moveTo>
                  <a:pt x="308" y="189"/>
                </a:moveTo>
                <a:cubicBezTo>
                  <a:pt x="299" y="189"/>
                  <a:pt x="299" y="207"/>
                  <a:pt x="308" y="207"/>
                </a:cubicBezTo>
                <a:lnTo>
                  <a:pt x="341" y="207"/>
                </a:lnTo>
                <a:cubicBezTo>
                  <a:pt x="350" y="207"/>
                  <a:pt x="350" y="189"/>
                  <a:pt x="341" y="189"/>
                </a:cubicBezTo>
                <a:lnTo>
                  <a:pt x="308" y="189"/>
                </a:lnTo>
                <a:close/>
                <a:moveTo>
                  <a:pt x="198" y="299"/>
                </a:moveTo>
                <a:cubicBezTo>
                  <a:pt x="193" y="299"/>
                  <a:pt x="189" y="304"/>
                  <a:pt x="189" y="308"/>
                </a:cubicBezTo>
                <a:lnTo>
                  <a:pt x="189" y="341"/>
                </a:lnTo>
                <a:cubicBezTo>
                  <a:pt x="189" y="350"/>
                  <a:pt x="207" y="350"/>
                  <a:pt x="207" y="341"/>
                </a:cubicBezTo>
                <a:lnTo>
                  <a:pt x="207" y="308"/>
                </a:lnTo>
                <a:cubicBezTo>
                  <a:pt x="207" y="303"/>
                  <a:pt x="203" y="299"/>
                  <a:pt x="198" y="299"/>
                </a:cubicBezTo>
                <a:close/>
              </a:path>
            </a:pathLst>
          </a:custGeom>
          <a:solidFill>
            <a:schemeClr val="accent2"/>
          </a:solidFill>
          <a:ln w="0">
            <a:noFill/>
            <a:prstDash val="solid"/>
            <a:round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900" dirty="0">
              <a:solidFill>
                <a:srgbClr val="262626"/>
              </a:solidFill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55347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2"/>
          <p:cNvSpPr/>
          <p:nvPr/>
        </p:nvSpPr>
        <p:spPr>
          <a:xfrm>
            <a:off x="0" y="0"/>
            <a:ext cx="12192000" cy="54945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2800" dirty="0"/>
              <a:t>Task </a:t>
            </a:r>
            <a:r>
              <a:rPr lang="en-US" altLang="zh-CN" sz="2800" dirty="0" smtClean="0"/>
              <a:t>Part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2</a:t>
            </a:r>
            <a:r>
              <a:rPr lang="zh-CN" altLang="en-US" sz="2800" dirty="0" smtClean="0"/>
              <a:t> </a:t>
            </a:r>
            <a:r>
              <a:rPr lang="en-US" altLang="zh-CN" sz="2800" dirty="0" smtClean="0"/>
              <a:t>- </a:t>
            </a:r>
            <a:r>
              <a:rPr lang="en-US" altLang="zh-CN" sz="2800" dirty="0">
                <a:solidFill>
                  <a:schemeClr val="bg1"/>
                </a:solidFill>
              </a:rPr>
              <a:t>Safety Reminder &amp; Route Suggestion</a:t>
            </a:r>
            <a:endParaRPr lang="zh-CN" altLang="en-US" sz="2800" dirty="0"/>
          </a:p>
        </p:txBody>
      </p:sp>
      <p:sp>
        <p:nvSpPr>
          <p:cNvPr id="3" name="等腰三角形 14"/>
          <p:cNvSpPr/>
          <p:nvPr/>
        </p:nvSpPr>
        <p:spPr>
          <a:xfrm rot="10800000">
            <a:off x="327733" y="-4"/>
            <a:ext cx="1515654" cy="549460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1235" y="925158"/>
            <a:ext cx="8370346" cy="5448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523055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/>
          <p:nvPr/>
        </p:nvGrpSpPr>
        <p:grpSpPr>
          <a:xfrm flipH="1">
            <a:off x="7864415" y="3576252"/>
            <a:ext cx="1229662" cy="1102014"/>
            <a:chOff x="2415961" y="3538598"/>
            <a:chExt cx="1229662" cy="1102014"/>
          </a:xfrm>
          <a:solidFill>
            <a:schemeClr val="accent1"/>
          </a:solidFill>
        </p:grpSpPr>
        <p:cxnSp>
          <p:nvCxnSpPr>
            <p:cNvPr id="6" name="直接连接符 5"/>
            <p:cNvCxnSpPr/>
            <p:nvPr/>
          </p:nvCxnSpPr>
          <p:spPr>
            <a:xfrm rot="20699490" flipH="1">
              <a:off x="2950194" y="3538598"/>
              <a:ext cx="695429" cy="1034143"/>
            </a:xfrm>
            <a:prstGeom prst="line">
              <a:avLst/>
            </a:prstGeom>
            <a:grpFill/>
            <a:ln w="12700">
              <a:solidFill>
                <a:srgbClr val="CFCD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直接连接符 6"/>
            <p:cNvCxnSpPr/>
            <p:nvPr/>
          </p:nvCxnSpPr>
          <p:spPr>
            <a:xfrm flipV="1">
              <a:off x="2415961" y="4637649"/>
              <a:ext cx="679712" cy="2963"/>
            </a:xfrm>
            <a:prstGeom prst="line">
              <a:avLst/>
            </a:prstGeom>
            <a:grpFill/>
            <a:ln w="12700">
              <a:solidFill>
                <a:srgbClr val="CFCD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组合 7"/>
          <p:cNvGrpSpPr/>
          <p:nvPr/>
        </p:nvGrpSpPr>
        <p:grpSpPr>
          <a:xfrm rot="20699490">
            <a:off x="9056048" y="4607300"/>
            <a:ext cx="206158" cy="204010"/>
            <a:chOff x="3072606" y="1285167"/>
            <a:chExt cx="150021" cy="148458"/>
          </a:xfrm>
          <a:solidFill>
            <a:schemeClr val="accent2"/>
          </a:solidFill>
        </p:grpSpPr>
        <p:sp>
          <p:nvSpPr>
            <p:cNvPr id="9" name="Oval 20"/>
            <p:cNvSpPr>
              <a:spLocks noChangeArrowheads="1"/>
            </p:cNvSpPr>
            <p:nvPr/>
          </p:nvSpPr>
          <p:spPr bwMode="auto">
            <a:xfrm>
              <a:off x="3072606" y="1285167"/>
              <a:ext cx="150021" cy="148458"/>
            </a:xfrm>
            <a:prstGeom prst="ellipse">
              <a:avLst/>
            </a:prstGeom>
            <a:grpFill/>
            <a:ln w="285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10" name="Oval 22"/>
            <p:cNvSpPr>
              <a:spLocks noChangeArrowheads="1"/>
            </p:cNvSpPr>
            <p:nvPr/>
          </p:nvSpPr>
          <p:spPr bwMode="auto">
            <a:xfrm>
              <a:off x="3113237" y="1325798"/>
              <a:ext cx="67197" cy="67197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11" name="组合 10"/>
          <p:cNvGrpSpPr/>
          <p:nvPr/>
        </p:nvGrpSpPr>
        <p:grpSpPr>
          <a:xfrm flipH="1">
            <a:off x="4806151" y="3709985"/>
            <a:ext cx="1127672" cy="834548"/>
            <a:chOff x="2422114" y="3412657"/>
            <a:chExt cx="1127672" cy="1330715"/>
          </a:xfrm>
          <a:solidFill>
            <a:schemeClr val="accent1"/>
          </a:solidFill>
        </p:grpSpPr>
        <p:cxnSp>
          <p:nvCxnSpPr>
            <p:cNvPr id="12" name="直接连接符 11"/>
            <p:cNvCxnSpPr>
              <a:cxnSpLocks/>
            </p:cNvCxnSpPr>
            <p:nvPr/>
          </p:nvCxnSpPr>
          <p:spPr>
            <a:xfrm flipH="1">
              <a:off x="3461825" y="3412657"/>
              <a:ext cx="87961" cy="1330715"/>
            </a:xfrm>
            <a:prstGeom prst="line">
              <a:avLst/>
            </a:prstGeom>
            <a:grpFill/>
            <a:ln w="12700">
              <a:solidFill>
                <a:srgbClr val="CFCD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直接连接符 12"/>
            <p:cNvCxnSpPr>
              <a:cxnSpLocks/>
            </p:cNvCxnSpPr>
            <p:nvPr/>
          </p:nvCxnSpPr>
          <p:spPr>
            <a:xfrm>
              <a:off x="2422114" y="4743372"/>
              <a:ext cx="1034301" cy="0"/>
            </a:xfrm>
            <a:prstGeom prst="line">
              <a:avLst/>
            </a:prstGeom>
            <a:grpFill/>
            <a:ln w="12700">
              <a:solidFill>
                <a:srgbClr val="CFCD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4" name="组合 13"/>
          <p:cNvGrpSpPr/>
          <p:nvPr/>
        </p:nvGrpSpPr>
        <p:grpSpPr>
          <a:xfrm>
            <a:off x="2415961" y="3219284"/>
            <a:ext cx="1229662" cy="1102014"/>
            <a:chOff x="2415961" y="3538598"/>
            <a:chExt cx="1229662" cy="1102014"/>
          </a:xfrm>
          <a:solidFill>
            <a:schemeClr val="accent1"/>
          </a:solidFill>
        </p:grpSpPr>
        <p:cxnSp>
          <p:nvCxnSpPr>
            <p:cNvPr id="15" name="直接连接符 14"/>
            <p:cNvCxnSpPr/>
            <p:nvPr/>
          </p:nvCxnSpPr>
          <p:spPr>
            <a:xfrm rot="20699490" flipH="1">
              <a:off x="2950194" y="3538598"/>
              <a:ext cx="695429" cy="1034143"/>
            </a:xfrm>
            <a:prstGeom prst="line">
              <a:avLst/>
            </a:prstGeom>
            <a:grpFill/>
            <a:ln w="12700">
              <a:solidFill>
                <a:srgbClr val="CFCD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直接连接符 15"/>
            <p:cNvCxnSpPr/>
            <p:nvPr/>
          </p:nvCxnSpPr>
          <p:spPr>
            <a:xfrm flipV="1">
              <a:off x="2415961" y="4637649"/>
              <a:ext cx="679712" cy="2963"/>
            </a:xfrm>
            <a:prstGeom prst="line">
              <a:avLst/>
            </a:prstGeom>
            <a:grpFill/>
            <a:ln w="12700">
              <a:solidFill>
                <a:srgbClr val="CFCD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" name="任意多边形 16"/>
          <p:cNvSpPr/>
          <p:nvPr/>
        </p:nvSpPr>
        <p:spPr>
          <a:xfrm>
            <a:off x="3095673" y="2177166"/>
            <a:ext cx="991958" cy="1042889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69016" tIns="767963" rIns="669016" bIns="820085" numCol="1" spcCol="1270" anchor="ctr" anchorCtr="0">
            <a:noAutofit/>
          </a:bodyPr>
          <a:lstStyle/>
          <a:p>
            <a:pPr algn="ctr" defTabSz="2444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4800" b="1">
                <a:solidFill>
                  <a:prstClr val="white"/>
                </a:solidFill>
              </a:rPr>
              <a:t>1</a:t>
            </a:r>
            <a:endParaRPr lang="zh-CN" altLang="en-US" sz="4800" b="1" dirty="0">
              <a:solidFill>
                <a:prstClr val="white"/>
              </a:solidFill>
            </a:endParaRPr>
          </a:p>
        </p:txBody>
      </p:sp>
      <p:sp>
        <p:nvSpPr>
          <p:cNvPr id="18" name="任意多边形 17"/>
          <p:cNvSpPr/>
          <p:nvPr/>
        </p:nvSpPr>
        <p:spPr>
          <a:xfrm>
            <a:off x="4095378" y="2474151"/>
            <a:ext cx="1522121" cy="1358277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69016" tIns="767963" rIns="669016" bIns="820085" numCol="1" spcCol="1270" anchor="ctr" anchorCtr="0">
            <a:noAutofit/>
          </a:bodyPr>
          <a:lstStyle/>
          <a:p>
            <a:pPr algn="ctr" defTabSz="2444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6000" b="1" dirty="0">
                <a:solidFill>
                  <a:prstClr val="white"/>
                </a:solidFill>
              </a:rPr>
              <a:t>2</a:t>
            </a:r>
            <a:endParaRPr lang="zh-CN" altLang="en-US" sz="6000" b="1" dirty="0">
              <a:solidFill>
                <a:prstClr val="white"/>
              </a:solidFill>
            </a:endParaRPr>
          </a:p>
        </p:txBody>
      </p:sp>
      <p:sp>
        <p:nvSpPr>
          <p:cNvPr id="19" name="任意多边形 18"/>
          <p:cNvSpPr/>
          <p:nvPr/>
        </p:nvSpPr>
        <p:spPr>
          <a:xfrm>
            <a:off x="5522323" y="2500146"/>
            <a:ext cx="1778284" cy="1659670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69016" tIns="767963" rIns="669016" bIns="820085" numCol="1" spcCol="1270" anchor="ctr" anchorCtr="0">
            <a:noAutofit/>
          </a:bodyPr>
          <a:lstStyle/>
          <a:p>
            <a:pPr algn="ctr" defTabSz="2444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5500" b="1">
                <a:solidFill>
                  <a:prstClr val="white"/>
                </a:solidFill>
              </a:rPr>
              <a:t>3</a:t>
            </a:r>
            <a:endParaRPr lang="zh-CN" altLang="en-US" sz="5500" b="1">
              <a:solidFill>
                <a:prstClr val="white"/>
              </a:solidFill>
            </a:endParaRPr>
          </a:p>
        </p:txBody>
      </p:sp>
      <p:sp>
        <p:nvSpPr>
          <p:cNvPr id="20" name="任意多边形 19"/>
          <p:cNvSpPr/>
          <p:nvPr/>
        </p:nvSpPr>
        <p:spPr>
          <a:xfrm>
            <a:off x="7201883" y="2603185"/>
            <a:ext cx="1141432" cy="1106800"/>
          </a:xfrm>
          <a:custGeom>
            <a:avLst/>
            <a:gdLst>
              <a:gd name="connsiteX0" fmla="*/ 2115406 w 2980266"/>
              <a:gd name="connsiteY0" fmla="*/ 475169 h 2980266"/>
              <a:gd name="connsiteX1" fmla="*/ 2347223 w 2980266"/>
              <a:gd name="connsiteY1" fmla="*/ 280641 h 2980266"/>
              <a:gd name="connsiteX2" fmla="*/ 2532418 w 2980266"/>
              <a:gd name="connsiteY2" fmla="*/ 436038 h 2980266"/>
              <a:gd name="connsiteX3" fmla="*/ 2381100 w 2980266"/>
              <a:gd name="connsiteY3" fmla="*/ 698113 h 2980266"/>
              <a:gd name="connsiteX4" fmla="*/ 2621526 w 2980266"/>
              <a:gd name="connsiteY4" fmla="*/ 1114543 h 2980266"/>
              <a:gd name="connsiteX5" fmla="*/ 2924149 w 2980266"/>
              <a:gd name="connsiteY5" fmla="*/ 1114535 h 2980266"/>
              <a:gd name="connsiteX6" fmla="*/ 2966129 w 2980266"/>
              <a:gd name="connsiteY6" fmla="*/ 1352617 h 2980266"/>
              <a:gd name="connsiteX7" fmla="*/ 2681754 w 2980266"/>
              <a:gd name="connsiteY7" fmla="*/ 1456113 h 2980266"/>
              <a:gd name="connsiteX8" fmla="*/ 2598255 w 2980266"/>
              <a:gd name="connsiteY8" fmla="*/ 1929659 h 2980266"/>
              <a:gd name="connsiteX9" fmla="*/ 2830082 w 2980266"/>
              <a:gd name="connsiteY9" fmla="*/ 2124176 h 2980266"/>
              <a:gd name="connsiteX10" fmla="*/ 2709205 w 2980266"/>
              <a:gd name="connsiteY10" fmla="*/ 2333542 h 2980266"/>
              <a:gd name="connsiteX11" fmla="*/ 2424835 w 2980266"/>
              <a:gd name="connsiteY11" fmla="*/ 2230031 h 2980266"/>
              <a:gd name="connsiteX12" fmla="*/ 2056481 w 2980266"/>
              <a:gd name="connsiteY12" fmla="*/ 2539116 h 2980266"/>
              <a:gd name="connsiteX13" fmla="*/ 2109039 w 2980266"/>
              <a:gd name="connsiteY13" fmla="*/ 2837141 h 2980266"/>
              <a:gd name="connsiteX14" fmla="*/ 1881863 w 2980266"/>
              <a:gd name="connsiteY14" fmla="*/ 2919826 h 2980266"/>
              <a:gd name="connsiteX15" fmla="*/ 1730559 w 2980266"/>
              <a:gd name="connsiteY15" fmla="*/ 2657743 h 2980266"/>
              <a:gd name="connsiteX16" fmla="*/ 1249707 w 2980266"/>
              <a:gd name="connsiteY16" fmla="*/ 2657743 h 2980266"/>
              <a:gd name="connsiteX17" fmla="*/ 1098403 w 2980266"/>
              <a:gd name="connsiteY17" fmla="*/ 2919826 h 2980266"/>
              <a:gd name="connsiteX18" fmla="*/ 871227 w 2980266"/>
              <a:gd name="connsiteY18" fmla="*/ 2837141 h 2980266"/>
              <a:gd name="connsiteX19" fmla="*/ 923785 w 2980266"/>
              <a:gd name="connsiteY19" fmla="*/ 2539117 h 2980266"/>
              <a:gd name="connsiteX20" fmla="*/ 555431 w 2980266"/>
              <a:gd name="connsiteY20" fmla="*/ 2230032 h 2980266"/>
              <a:gd name="connsiteX21" fmla="*/ 271061 w 2980266"/>
              <a:gd name="connsiteY21" fmla="*/ 2333542 h 2980266"/>
              <a:gd name="connsiteX22" fmla="*/ 150184 w 2980266"/>
              <a:gd name="connsiteY22" fmla="*/ 2124176 h 2980266"/>
              <a:gd name="connsiteX23" fmla="*/ 382011 w 2980266"/>
              <a:gd name="connsiteY23" fmla="*/ 1929660 h 2980266"/>
              <a:gd name="connsiteX24" fmla="*/ 298512 w 2980266"/>
              <a:gd name="connsiteY24" fmla="*/ 1456114 h 2980266"/>
              <a:gd name="connsiteX25" fmla="*/ 14137 w 2980266"/>
              <a:gd name="connsiteY25" fmla="*/ 1352617 h 2980266"/>
              <a:gd name="connsiteX26" fmla="*/ 56117 w 2980266"/>
              <a:gd name="connsiteY26" fmla="*/ 1114535 h 2980266"/>
              <a:gd name="connsiteX27" fmla="*/ 358740 w 2980266"/>
              <a:gd name="connsiteY27" fmla="*/ 1114543 h 2980266"/>
              <a:gd name="connsiteX28" fmla="*/ 599166 w 2980266"/>
              <a:gd name="connsiteY28" fmla="*/ 698113 h 2980266"/>
              <a:gd name="connsiteX29" fmla="*/ 447848 w 2980266"/>
              <a:gd name="connsiteY29" fmla="*/ 436038 h 2980266"/>
              <a:gd name="connsiteX30" fmla="*/ 633043 w 2980266"/>
              <a:gd name="connsiteY30" fmla="*/ 280641 h 2980266"/>
              <a:gd name="connsiteX31" fmla="*/ 864860 w 2980266"/>
              <a:gd name="connsiteY31" fmla="*/ 475169 h 2980266"/>
              <a:gd name="connsiteX32" fmla="*/ 1316713 w 2980266"/>
              <a:gd name="connsiteY32" fmla="*/ 310708 h 2980266"/>
              <a:gd name="connsiteX33" fmla="*/ 1369255 w 2980266"/>
              <a:gd name="connsiteY33" fmla="*/ 12681 h 2980266"/>
              <a:gd name="connsiteX34" fmla="*/ 1611011 w 2980266"/>
              <a:gd name="connsiteY34" fmla="*/ 12681 h 2980266"/>
              <a:gd name="connsiteX35" fmla="*/ 1663553 w 2980266"/>
              <a:gd name="connsiteY35" fmla="*/ 310708 h 2980266"/>
              <a:gd name="connsiteX36" fmla="*/ 2115406 w 2980266"/>
              <a:gd name="connsiteY36" fmla="*/ 475169 h 29802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</a:cxnLst>
            <a:rect l="l" t="t" r="r" b="b"/>
            <a:pathLst>
              <a:path w="2980266" h="2980266">
                <a:moveTo>
                  <a:pt x="2115406" y="475169"/>
                </a:moveTo>
                <a:lnTo>
                  <a:pt x="2347223" y="280641"/>
                </a:lnTo>
                <a:lnTo>
                  <a:pt x="2532418" y="436038"/>
                </a:lnTo>
                <a:lnTo>
                  <a:pt x="2381100" y="698113"/>
                </a:lnTo>
                <a:cubicBezTo>
                  <a:pt x="2488696" y="819151"/>
                  <a:pt x="2570502" y="960843"/>
                  <a:pt x="2621526" y="1114543"/>
                </a:cubicBezTo>
                <a:lnTo>
                  <a:pt x="2924149" y="1114535"/>
                </a:lnTo>
                <a:lnTo>
                  <a:pt x="2966129" y="1352617"/>
                </a:lnTo>
                <a:lnTo>
                  <a:pt x="2681754" y="1456113"/>
                </a:lnTo>
                <a:cubicBezTo>
                  <a:pt x="2686376" y="1617995"/>
                  <a:pt x="2657965" y="1779121"/>
                  <a:pt x="2598255" y="1929659"/>
                </a:cubicBezTo>
                <a:lnTo>
                  <a:pt x="2830082" y="2124176"/>
                </a:lnTo>
                <a:lnTo>
                  <a:pt x="2709205" y="2333542"/>
                </a:lnTo>
                <a:lnTo>
                  <a:pt x="2424835" y="2230031"/>
                </a:lnTo>
                <a:cubicBezTo>
                  <a:pt x="2324320" y="2357010"/>
                  <a:pt x="2198986" y="2462178"/>
                  <a:pt x="2056481" y="2539116"/>
                </a:cubicBezTo>
                <a:lnTo>
                  <a:pt x="2109039" y="2837141"/>
                </a:lnTo>
                <a:lnTo>
                  <a:pt x="1881863" y="2919826"/>
                </a:lnTo>
                <a:lnTo>
                  <a:pt x="1730559" y="2657743"/>
                </a:lnTo>
                <a:cubicBezTo>
                  <a:pt x="1571939" y="2690405"/>
                  <a:pt x="1408327" y="2690405"/>
                  <a:pt x="1249707" y="2657743"/>
                </a:cubicBezTo>
                <a:lnTo>
                  <a:pt x="1098403" y="2919826"/>
                </a:lnTo>
                <a:lnTo>
                  <a:pt x="871227" y="2837141"/>
                </a:lnTo>
                <a:lnTo>
                  <a:pt x="923785" y="2539117"/>
                </a:lnTo>
                <a:cubicBezTo>
                  <a:pt x="781280" y="2462179"/>
                  <a:pt x="655947" y="2357011"/>
                  <a:pt x="555431" y="2230032"/>
                </a:cubicBezTo>
                <a:lnTo>
                  <a:pt x="271061" y="2333542"/>
                </a:lnTo>
                <a:lnTo>
                  <a:pt x="150184" y="2124176"/>
                </a:lnTo>
                <a:lnTo>
                  <a:pt x="382011" y="1929660"/>
                </a:lnTo>
                <a:cubicBezTo>
                  <a:pt x="322301" y="1779122"/>
                  <a:pt x="293890" y="1617995"/>
                  <a:pt x="298512" y="1456114"/>
                </a:cubicBezTo>
                <a:lnTo>
                  <a:pt x="14137" y="1352617"/>
                </a:lnTo>
                <a:lnTo>
                  <a:pt x="56117" y="1114535"/>
                </a:lnTo>
                <a:lnTo>
                  <a:pt x="358740" y="1114543"/>
                </a:lnTo>
                <a:cubicBezTo>
                  <a:pt x="409764" y="960843"/>
                  <a:pt x="491570" y="819151"/>
                  <a:pt x="599166" y="698113"/>
                </a:cubicBezTo>
                <a:lnTo>
                  <a:pt x="447848" y="436038"/>
                </a:lnTo>
                <a:lnTo>
                  <a:pt x="633043" y="280641"/>
                </a:lnTo>
                <a:lnTo>
                  <a:pt x="864860" y="475169"/>
                </a:lnTo>
                <a:cubicBezTo>
                  <a:pt x="1002743" y="390226"/>
                  <a:pt x="1156488" y="334267"/>
                  <a:pt x="1316713" y="310708"/>
                </a:cubicBezTo>
                <a:lnTo>
                  <a:pt x="1369255" y="12681"/>
                </a:lnTo>
                <a:lnTo>
                  <a:pt x="1611011" y="12681"/>
                </a:lnTo>
                <a:lnTo>
                  <a:pt x="1663553" y="310708"/>
                </a:lnTo>
                <a:cubicBezTo>
                  <a:pt x="1823778" y="334267"/>
                  <a:pt x="1977523" y="390226"/>
                  <a:pt x="2115406" y="475169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hemeClr val="accent1">
              <a:hueOff val="0"/>
              <a:satOff val="0"/>
              <a:lumOff val="0"/>
              <a:alphaOff val="0"/>
            </a:schemeClr>
          </a:fillRef>
          <a:effectRef idx="0">
            <a:schemeClr val="accent1">
              <a:hueOff val="0"/>
              <a:satOff val="0"/>
              <a:lumOff val="0"/>
              <a:alphaOff val="0"/>
            </a:schemeClr>
          </a:effectRef>
          <a:fontRef idx="minor">
            <a:schemeClr val="lt1"/>
          </a:fontRef>
        </p:style>
        <p:txBody>
          <a:bodyPr spcFirstLastPara="0" vert="horz" wrap="square" lIns="669016" tIns="767963" rIns="669016" bIns="820085" numCol="1" spcCol="1270" anchor="ctr" anchorCtr="0">
            <a:noAutofit/>
          </a:bodyPr>
          <a:lstStyle/>
          <a:p>
            <a:pPr algn="ctr" defTabSz="244475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zh-CN" sz="4000" b="1" dirty="0">
                <a:solidFill>
                  <a:prstClr val="white"/>
                </a:solidFill>
              </a:rPr>
              <a:t>4</a:t>
            </a:r>
            <a:endParaRPr lang="zh-CN" altLang="en-US" sz="4000" b="1" dirty="0">
              <a:solidFill>
                <a:prstClr val="white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120909" y="3767649"/>
            <a:ext cx="2156314" cy="790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ts val="65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Pre-process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41" name="组合 40"/>
          <p:cNvGrpSpPr/>
          <p:nvPr/>
        </p:nvGrpSpPr>
        <p:grpSpPr>
          <a:xfrm rot="20699490">
            <a:off x="2269322" y="4223828"/>
            <a:ext cx="206158" cy="204010"/>
            <a:chOff x="3072606" y="1285167"/>
            <a:chExt cx="150021" cy="148458"/>
          </a:xfrm>
          <a:solidFill>
            <a:schemeClr val="accent2"/>
          </a:solidFill>
        </p:grpSpPr>
        <p:sp>
          <p:nvSpPr>
            <p:cNvPr id="42" name="Oval 20"/>
            <p:cNvSpPr>
              <a:spLocks noChangeArrowheads="1"/>
            </p:cNvSpPr>
            <p:nvPr/>
          </p:nvSpPr>
          <p:spPr bwMode="auto">
            <a:xfrm>
              <a:off x="3072606" y="1285167"/>
              <a:ext cx="150021" cy="148458"/>
            </a:xfrm>
            <a:prstGeom prst="ellipse">
              <a:avLst/>
            </a:prstGeom>
            <a:grpFill/>
            <a:ln w="285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3" name="Oval 22"/>
            <p:cNvSpPr>
              <a:spLocks noChangeArrowheads="1"/>
            </p:cNvSpPr>
            <p:nvPr/>
          </p:nvSpPr>
          <p:spPr bwMode="auto">
            <a:xfrm>
              <a:off x="3113237" y="1325798"/>
              <a:ext cx="67197" cy="67197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grpSp>
        <p:nvGrpSpPr>
          <p:cNvPr id="44" name="组合 43"/>
          <p:cNvGrpSpPr/>
          <p:nvPr/>
        </p:nvGrpSpPr>
        <p:grpSpPr>
          <a:xfrm rot="20699490">
            <a:off x="5939977" y="4436961"/>
            <a:ext cx="206158" cy="204010"/>
            <a:chOff x="3072606" y="1285167"/>
            <a:chExt cx="150021" cy="148458"/>
          </a:xfrm>
          <a:solidFill>
            <a:schemeClr val="accent2"/>
          </a:solidFill>
        </p:grpSpPr>
        <p:sp>
          <p:nvSpPr>
            <p:cNvPr id="45" name="Oval 20"/>
            <p:cNvSpPr>
              <a:spLocks noChangeArrowheads="1"/>
            </p:cNvSpPr>
            <p:nvPr/>
          </p:nvSpPr>
          <p:spPr bwMode="auto">
            <a:xfrm>
              <a:off x="3072606" y="1285167"/>
              <a:ext cx="150021" cy="148458"/>
            </a:xfrm>
            <a:prstGeom prst="ellipse">
              <a:avLst/>
            </a:prstGeom>
            <a:grpFill/>
            <a:ln w="285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46" name="Oval 22"/>
            <p:cNvSpPr>
              <a:spLocks noChangeArrowheads="1"/>
            </p:cNvSpPr>
            <p:nvPr/>
          </p:nvSpPr>
          <p:spPr bwMode="auto">
            <a:xfrm>
              <a:off x="3113237" y="1325798"/>
              <a:ext cx="67197" cy="67197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dirty="0">
                <a:solidFill>
                  <a:prstClr val="black"/>
                </a:solidFill>
              </a:endParaRPr>
            </a:p>
          </p:txBody>
        </p:sp>
      </p:grpSp>
      <p:cxnSp>
        <p:nvCxnSpPr>
          <p:cNvPr id="48" name="直接连接符 47"/>
          <p:cNvCxnSpPr>
            <a:cxnSpLocks/>
          </p:cNvCxnSpPr>
          <p:nvPr/>
        </p:nvCxnSpPr>
        <p:spPr>
          <a:xfrm flipH="1" flipV="1">
            <a:off x="5663357" y="665573"/>
            <a:ext cx="565834" cy="2072004"/>
          </a:xfrm>
          <a:prstGeom prst="line">
            <a:avLst/>
          </a:prstGeom>
          <a:solidFill>
            <a:schemeClr val="accent1"/>
          </a:solidFill>
          <a:ln w="12700">
            <a:solidFill>
              <a:srgbClr val="CFCD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4894112" y="541362"/>
            <a:ext cx="679712" cy="2963"/>
          </a:xfrm>
          <a:prstGeom prst="line">
            <a:avLst/>
          </a:prstGeom>
          <a:solidFill>
            <a:schemeClr val="accent1"/>
          </a:solidFill>
          <a:ln w="12700">
            <a:solidFill>
              <a:srgbClr val="CFCDC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0" name="组合 49"/>
          <p:cNvGrpSpPr/>
          <p:nvPr/>
        </p:nvGrpSpPr>
        <p:grpSpPr>
          <a:xfrm rot="20699490">
            <a:off x="5572726" y="433481"/>
            <a:ext cx="206158" cy="204010"/>
            <a:chOff x="3072606" y="1285167"/>
            <a:chExt cx="150021" cy="148458"/>
          </a:xfrm>
          <a:solidFill>
            <a:schemeClr val="accent2"/>
          </a:solidFill>
        </p:grpSpPr>
        <p:sp>
          <p:nvSpPr>
            <p:cNvPr id="51" name="Oval 20"/>
            <p:cNvSpPr>
              <a:spLocks noChangeArrowheads="1"/>
            </p:cNvSpPr>
            <p:nvPr/>
          </p:nvSpPr>
          <p:spPr bwMode="auto">
            <a:xfrm>
              <a:off x="3072606" y="1285167"/>
              <a:ext cx="150021" cy="148458"/>
            </a:xfrm>
            <a:prstGeom prst="ellipse">
              <a:avLst/>
            </a:prstGeom>
            <a:grpFill/>
            <a:ln w="2857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2" name="Oval 22"/>
            <p:cNvSpPr>
              <a:spLocks noChangeArrowheads="1"/>
            </p:cNvSpPr>
            <p:nvPr/>
          </p:nvSpPr>
          <p:spPr bwMode="auto">
            <a:xfrm>
              <a:off x="3113237" y="1325798"/>
              <a:ext cx="67197" cy="67197"/>
            </a:xfrm>
            <a:prstGeom prst="ellipse">
              <a:avLst/>
            </a:prstGeom>
            <a:solidFill>
              <a:schemeClr val="bg1"/>
            </a:solidFill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54" name="文本框 53"/>
          <p:cNvSpPr txBox="1"/>
          <p:nvPr/>
        </p:nvSpPr>
        <p:spPr>
          <a:xfrm>
            <a:off x="2328976" y="-52680"/>
            <a:ext cx="2944606" cy="92589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altLang="zh-CN" sz="2400" b="1">
                <a:latin typeface="微软雅黑" panose="020B0503020204020204" pitchFamily="34" charset="-122"/>
                <a:ea typeface="微软雅黑" panose="020B0503020204020204" pitchFamily="34" charset="-122"/>
              </a:rPr>
              <a:t>Complex </a:t>
            </a:r>
            <a:r>
              <a:rPr lang="en-US" altLang="zh-CN" sz="2400" b="1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Charts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4870674" y="4313941"/>
            <a:ext cx="2123849" cy="7907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6500"/>
              </a:lnSpc>
            </a:pPr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Basic Charts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80" name="文本框 79"/>
          <p:cNvSpPr txBox="1"/>
          <p:nvPr/>
        </p:nvSpPr>
        <p:spPr>
          <a:xfrm>
            <a:off x="9277077" y="4382665"/>
            <a:ext cx="3099122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Map &amp; </a:t>
            </a:r>
          </a:p>
          <a:p>
            <a:r>
              <a:rPr lang="en-US" altLang="zh-CN" sz="24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Navigation </a:t>
            </a:r>
            <a:endParaRPr lang="zh-CN" altLang="en-US" sz="24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67612F86-5E99-C345-A260-C4AE13943BE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3291"/>
          <a:stretch/>
        </p:blipFill>
        <p:spPr>
          <a:xfrm>
            <a:off x="373277" y="4558475"/>
            <a:ext cx="945307" cy="1000773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xmlns="" id="{07AAEF7E-AD7F-084F-B675-F4D2E2BCED9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5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040"/>
          <a:stretch/>
        </p:blipFill>
        <p:spPr>
          <a:xfrm>
            <a:off x="1321131" y="4491983"/>
            <a:ext cx="2688490" cy="1000773"/>
          </a:xfrm>
          <a:prstGeom prst="rect">
            <a:avLst/>
          </a:prstGeom>
        </p:spPr>
      </p:pic>
      <p:pic>
        <p:nvPicPr>
          <p:cNvPr id="32" name="Graphic 31">
            <a:extLst>
              <a:ext uri="{FF2B5EF4-FFF2-40B4-BE49-F238E27FC236}">
                <a16:creationId xmlns:a16="http://schemas.microsoft.com/office/drawing/2014/main" xmlns="" id="{FA5B52D2-77E5-EF45-A805-463643EDB2C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4"/>
              </a:ext>
            </a:extLst>
          </a:blip>
          <a:stretch>
            <a:fillRect/>
          </a:stretch>
        </p:blipFill>
        <p:spPr>
          <a:xfrm>
            <a:off x="3332959" y="770175"/>
            <a:ext cx="1028357" cy="971227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xmlns="" id="{C3A419D2-3E3A-244B-A593-0790FD94F47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125" y="5104670"/>
            <a:ext cx="1336946" cy="1125850"/>
          </a:xfrm>
          <a:prstGeom prst="rect">
            <a:avLst/>
          </a:prstGeom>
        </p:spPr>
      </p:pic>
      <p:pic>
        <p:nvPicPr>
          <p:cNvPr id="62" name="Graphic 61">
            <a:extLst>
              <a:ext uri="{FF2B5EF4-FFF2-40B4-BE49-F238E27FC236}">
                <a16:creationId xmlns:a16="http://schemas.microsoft.com/office/drawing/2014/main" xmlns="" id="{8A50D118-F504-2948-9D77-38F2F0F0EC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xmlns="" r:embed="rId7"/>
              </a:ext>
            </a:extLst>
          </a:blip>
          <a:stretch>
            <a:fillRect/>
          </a:stretch>
        </p:blipFill>
        <p:spPr>
          <a:xfrm>
            <a:off x="9033148" y="5428733"/>
            <a:ext cx="2627192" cy="591118"/>
          </a:xfrm>
          <a:prstGeom prst="rect">
            <a:avLst/>
          </a:prstGeom>
        </p:spPr>
      </p:pic>
      <p:sp>
        <p:nvSpPr>
          <p:cNvPr id="4" name="Rectangle 3"/>
          <p:cNvSpPr/>
          <p:nvPr/>
        </p:nvSpPr>
        <p:spPr>
          <a:xfrm>
            <a:off x="7458063" y="18120"/>
            <a:ext cx="4733937" cy="128516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5000" b="1" dirty="0">
                <a:solidFill>
                  <a:prstClr val="white"/>
                </a:solidFill>
                <a:effectLst>
                  <a:outerShdw dist="38100" dir="2700000" algn="tl" rotWithShape="0">
                    <a:prstClr val="black">
                      <a:alpha val="10000"/>
                    </a:prstClr>
                  </a:outerShdw>
                </a:effectLst>
              </a:rPr>
              <a:t>Implementation</a:t>
            </a:r>
            <a:endParaRPr lang="en-US" sz="5000" b="1" dirty="0">
              <a:solidFill>
                <a:prstClr val="white"/>
              </a:solidFill>
              <a:effectLst>
                <a:outerShdw dist="38100" dir="2700000" algn="tl" rotWithShape="0">
                  <a:prstClr val="black">
                    <a:alpha val="10000"/>
                  </a:prst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9270109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512601" y="2306926"/>
            <a:ext cx="7013715" cy="221599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3800" b="1" dirty="0" smtClean="0">
                <a:solidFill>
                  <a:schemeClr val="accent2"/>
                </a:solidFill>
                <a:effectLst>
                  <a:outerShdw dist="38100" dir="2700000" algn="tl">
                    <a:srgbClr val="000000">
                      <a:alpha val="10000"/>
                    </a:srgbClr>
                  </a:outerShdw>
                </a:effectLst>
              </a:rPr>
              <a:t>THANKS</a:t>
            </a:r>
            <a:r>
              <a:rPr lang="zh-CN" altLang="en-US" sz="13800" b="1" dirty="0" smtClean="0">
                <a:solidFill>
                  <a:schemeClr val="accent2"/>
                </a:solidFill>
                <a:effectLst>
                  <a:outerShdw dist="38100" dir="2700000" algn="tl">
                    <a:srgbClr val="000000">
                      <a:alpha val="10000"/>
                    </a:srgbClr>
                  </a:outerShdw>
                </a:effectLst>
              </a:rPr>
              <a:t> </a:t>
            </a:r>
            <a:r>
              <a:rPr lang="en-US" altLang="zh-CN" sz="13800" b="1" dirty="0" smtClean="0">
                <a:solidFill>
                  <a:schemeClr val="accent2"/>
                </a:solidFill>
                <a:effectLst>
                  <a:outerShdw dist="38100" dir="2700000" algn="tl">
                    <a:srgbClr val="000000">
                      <a:alpha val="10000"/>
                    </a:srgbClr>
                  </a:outerShdw>
                </a:effectLst>
              </a:rPr>
              <a:t>!</a:t>
            </a:r>
            <a:endParaRPr lang="zh-CN" altLang="en-US" sz="13800" b="1" dirty="0">
              <a:solidFill>
                <a:schemeClr val="accent2"/>
              </a:solidFill>
              <a:effectLst>
                <a:outerShdw dist="38100" dir="2700000" algn="tl">
                  <a:srgbClr val="000000">
                    <a:alpha val="1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12686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矩形 32">
            <a:extLst>
              <a:ext uri="{FF2B5EF4-FFF2-40B4-BE49-F238E27FC236}">
                <a16:creationId xmlns="" xmlns:a16="http://schemas.microsoft.com/office/drawing/2014/main" id="{E2480F1F-35EB-484C-BBBA-4D066818B8F5}"/>
              </a:ext>
            </a:extLst>
          </p:cNvPr>
          <p:cNvSpPr/>
          <p:nvPr/>
        </p:nvSpPr>
        <p:spPr>
          <a:xfrm>
            <a:off x="1950048" y="4153592"/>
            <a:ext cx="5855980" cy="72331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矩形 22">
            <a:extLst>
              <a:ext uri="{FF2B5EF4-FFF2-40B4-BE49-F238E27FC236}">
                <a16:creationId xmlns="" xmlns:a16="http://schemas.microsoft.com/office/drawing/2014/main" id="{6E1D2CDC-69DB-42FA-B08E-4B46DE634C25}"/>
              </a:ext>
            </a:extLst>
          </p:cNvPr>
          <p:cNvSpPr/>
          <p:nvPr/>
        </p:nvSpPr>
        <p:spPr>
          <a:xfrm>
            <a:off x="1955210" y="1907276"/>
            <a:ext cx="5040581" cy="72331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2400" dirty="0"/>
          </a:p>
        </p:txBody>
      </p:sp>
      <p:sp>
        <p:nvSpPr>
          <p:cNvPr id="18" name="椭圆 17"/>
          <p:cNvSpPr/>
          <p:nvPr/>
        </p:nvSpPr>
        <p:spPr>
          <a:xfrm>
            <a:off x="6306295" y="877511"/>
            <a:ext cx="4924502" cy="4924502"/>
          </a:xfrm>
          <a:prstGeom prst="ellipse">
            <a:avLst/>
          </a:prstGeom>
          <a:blipFill>
            <a:blip r:embed="rId2"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/>
          <p:cNvCxnSpPr/>
          <p:nvPr/>
        </p:nvCxnSpPr>
        <p:spPr>
          <a:xfrm flipV="1">
            <a:off x="7279441" y="0"/>
            <a:ext cx="2880559" cy="6858000"/>
          </a:xfrm>
          <a:prstGeom prst="line">
            <a:avLst/>
          </a:prstGeom>
          <a:ln w="76200">
            <a:solidFill>
              <a:schemeClr val="accent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椭圆 9"/>
          <p:cNvSpPr/>
          <p:nvPr/>
        </p:nvSpPr>
        <p:spPr>
          <a:xfrm>
            <a:off x="6616502" y="1187718"/>
            <a:ext cx="4304089" cy="4304089"/>
          </a:xfrm>
          <a:prstGeom prst="ellipse">
            <a:avLst/>
          </a:prstGeom>
          <a:ln w="762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6818128" y="1657791"/>
            <a:ext cx="3944474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13800" b="1">
                <a:solidFill>
                  <a:schemeClr val="bg1"/>
                </a:solidFill>
                <a:effectLst>
                  <a:outerShdw dist="63500" dir="2700000" algn="tl">
                    <a:srgbClr val="000000">
                      <a:alpha val="9000"/>
                    </a:srgbClr>
                  </a:outerShdw>
                </a:effectLst>
              </a:defRPr>
            </a:lvl1pPr>
          </a:lstStyle>
          <a:p>
            <a:r>
              <a:rPr lang="en-US" altLang="zh-CN" sz="6600" dirty="0"/>
              <a:t>Data </a:t>
            </a:r>
            <a:r>
              <a:rPr lang="en-US" altLang="zh-HK" sz="6600" dirty="0"/>
              <a:t>Overview</a:t>
            </a:r>
          </a:p>
          <a:p>
            <a:endParaRPr lang="en-GB" altLang="zh-HK" sz="2800" dirty="0"/>
          </a:p>
          <a:p>
            <a:r>
              <a:rPr lang="en-GB" altLang="zh-HK" sz="2800" dirty="0"/>
              <a:t>Crimes in Boston</a:t>
            </a:r>
          </a:p>
          <a:p>
            <a:endParaRPr lang="zh-HK" altLang="en-US" sz="6600" dirty="0"/>
          </a:p>
          <a:p>
            <a:endParaRPr lang="en-US" altLang="zh-CN" sz="8800" dirty="0"/>
          </a:p>
        </p:txBody>
      </p:sp>
      <p:sp>
        <p:nvSpPr>
          <p:cNvPr id="22" name="文字方塊 21">
            <a:extLst>
              <a:ext uri="{FF2B5EF4-FFF2-40B4-BE49-F238E27FC236}">
                <a16:creationId xmlns="" xmlns:a16="http://schemas.microsoft.com/office/drawing/2014/main" id="{F37F49CD-76F1-4AEB-8C56-29CA466B06D8}"/>
              </a:ext>
            </a:extLst>
          </p:cNvPr>
          <p:cNvSpPr txBox="1"/>
          <p:nvPr/>
        </p:nvSpPr>
        <p:spPr>
          <a:xfrm>
            <a:off x="185194" y="6099859"/>
            <a:ext cx="387843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fontAlgn="base"/>
            <a:r>
              <a:rPr lang="en-US" altLang="zh-HK" i="1" dirty="0"/>
              <a:t>Acknowledgements: </a:t>
            </a:r>
          </a:p>
          <a:p>
            <a:pPr fontAlgn="base"/>
            <a:r>
              <a:rPr lang="en-US" altLang="zh-HK" i="1" dirty="0"/>
              <a:t>The data is provided by Analyze Boston.</a:t>
            </a:r>
          </a:p>
          <a:p>
            <a:endParaRPr lang="zh-HK" altLang="en-US" dirty="0"/>
          </a:p>
        </p:txBody>
      </p:sp>
      <p:sp>
        <p:nvSpPr>
          <p:cNvPr id="30" name="文本框 18">
            <a:extLst>
              <a:ext uri="{FF2B5EF4-FFF2-40B4-BE49-F238E27FC236}">
                <a16:creationId xmlns="" xmlns:a16="http://schemas.microsoft.com/office/drawing/2014/main" id="{79494307-205D-4DFF-BAFC-84C8C2E8157E}"/>
              </a:ext>
            </a:extLst>
          </p:cNvPr>
          <p:cNvSpPr txBox="1"/>
          <p:nvPr/>
        </p:nvSpPr>
        <p:spPr>
          <a:xfrm>
            <a:off x="1979172" y="1855296"/>
            <a:ext cx="53481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1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cxnSp>
        <p:nvCxnSpPr>
          <p:cNvPr id="31" name="直接连接符 24">
            <a:extLst>
              <a:ext uri="{FF2B5EF4-FFF2-40B4-BE49-F238E27FC236}">
                <a16:creationId xmlns="" xmlns:a16="http://schemas.microsoft.com/office/drawing/2014/main" id="{B058C0EC-0892-4C16-A816-8473E8B274D1}"/>
              </a:ext>
            </a:extLst>
          </p:cNvPr>
          <p:cNvCxnSpPr>
            <a:cxnSpLocks/>
          </p:cNvCxnSpPr>
          <p:nvPr/>
        </p:nvCxnSpPr>
        <p:spPr>
          <a:xfrm>
            <a:off x="2488234" y="1995750"/>
            <a:ext cx="0" cy="52322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8666CB51-56DF-A847-8DBC-35BE3FCD0427}"/>
              </a:ext>
            </a:extLst>
          </p:cNvPr>
          <p:cNvSpPr txBox="1"/>
          <p:nvPr/>
        </p:nvSpPr>
        <p:spPr>
          <a:xfrm>
            <a:off x="2635635" y="1995750"/>
            <a:ext cx="371429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>
                <a:solidFill>
                  <a:schemeClr val="bg1"/>
                </a:solidFill>
              </a:rPr>
              <a:t>About the Data</a:t>
            </a:r>
          </a:p>
        </p:txBody>
      </p:sp>
      <p:sp>
        <p:nvSpPr>
          <p:cNvPr id="34" name="文本框 19">
            <a:extLst>
              <a:ext uri="{FF2B5EF4-FFF2-40B4-BE49-F238E27FC236}">
                <a16:creationId xmlns="" xmlns:a16="http://schemas.microsoft.com/office/drawing/2014/main" id="{21564A69-B034-441A-94F8-CF48082F4417}"/>
              </a:ext>
            </a:extLst>
          </p:cNvPr>
          <p:cNvSpPr txBox="1"/>
          <p:nvPr/>
        </p:nvSpPr>
        <p:spPr>
          <a:xfrm>
            <a:off x="1973198" y="4130531"/>
            <a:ext cx="50847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400" b="1" dirty="0">
                <a:solidFill>
                  <a:schemeClr val="bg1"/>
                </a:solidFill>
              </a:rPr>
              <a:t>2</a:t>
            </a:r>
            <a:endParaRPr lang="zh-CN" altLang="en-US" sz="4400" b="1" dirty="0">
              <a:solidFill>
                <a:schemeClr val="bg1"/>
              </a:solidFill>
            </a:endParaRPr>
          </a:p>
        </p:txBody>
      </p:sp>
      <p:sp>
        <p:nvSpPr>
          <p:cNvPr id="35" name="矩形 34">
            <a:extLst>
              <a:ext uri="{FF2B5EF4-FFF2-40B4-BE49-F238E27FC236}">
                <a16:creationId xmlns="" xmlns:a16="http://schemas.microsoft.com/office/drawing/2014/main" id="{06D647BC-4F64-452A-95B9-6DF4451C432E}"/>
              </a:ext>
            </a:extLst>
          </p:cNvPr>
          <p:cNvSpPr/>
          <p:nvPr/>
        </p:nvSpPr>
        <p:spPr>
          <a:xfrm>
            <a:off x="2632288" y="4284418"/>
            <a:ext cx="3823677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>
              <a:spcAft>
                <a:spcPts val="600"/>
              </a:spcAft>
            </a:pPr>
            <a:r>
              <a:rPr lang="en-US" altLang="zh-CN" sz="2400" dirty="0">
                <a:solidFill>
                  <a:schemeClr val="bg1"/>
                </a:solidFill>
                <a:latin typeface="Calibri"/>
              </a:rPr>
              <a:t>Inspirations: Graphs</a:t>
            </a:r>
          </a:p>
        </p:txBody>
      </p:sp>
      <p:cxnSp>
        <p:nvCxnSpPr>
          <p:cNvPr id="36" name="直接连接符 26">
            <a:extLst>
              <a:ext uri="{FF2B5EF4-FFF2-40B4-BE49-F238E27FC236}">
                <a16:creationId xmlns="" xmlns:a16="http://schemas.microsoft.com/office/drawing/2014/main" id="{3C5811AE-A1BA-444F-8AEF-7A6E5614A8D9}"/>
              </a:ext>
            </a:extLst>
          </p:cNvPr>
          <p:cNvCxnSpPr/>
          <p:nvPr/>
        </p:nvCxnSpPr>
        <p:spPr>
          <a:xfrm>
            <a:off x="2472999" y="4253641"/>
            <a:ext cx="0" cy="523220"/>
          </a:xfrm>
          <a:prstGeom prst="line">
            <a:avLst/>
          </a:prstGeom>
          <a:ln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046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488C8CAA-8FBB-4676-B19C-7354A51AA4C4}"/>
              </a:ext>
            </a:extLst>
          </p:cNvPr>
          <p:cNvSpPr txBox="1">
            <a:spLocks/>
          </p:cNvSpPr>
          <p:nvPr/>
        </p:nvSpPr>
        <p:spPr>
          <a:xfrm>
            <a:off x="503783" y="863808"/>
            <a:ext cx="6488687" cy="1311664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HK" sz="7200" b="1" dirty="0">
                <a:solidFill>
                  <a:schemeClr val="bg1"/>
                </a:solidFill>
                <a:effectLst>
                  <a:outerShdw dist="63500" dir="2700000" algn="tl">
                    <a:srgbClr val="000000">
                      <a:alpha val="9000"/>
                    </a:srgbClr>
                  </a:outerShdw>
                </a:effectLst>
                <a:latin typeface="+mn-lt"/>
                <a:ea typeface="+mn-ea"/>
                <a:cs typeface="+mn-cs"/>
              </a:rPr>
              <a:t>About the Data</a:t>
            </a:r>
            <a:endParaRPr lang="zh-HK" altLang="en-US" sz="7200" b="1" dirty="0">
              <a:solidFill>
                <a:schemeClr val="bg1"/>
              </a:solidFill>
              <a:effectLst>
                <a:outerShdw dist="63500" dir="2700000" algn="tl">
                  <a:srgbClr val="000000">
                    <a:alpha val="9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="" xmlns:a16="http://schemas.microsoft.com/office/drawing/2014/main" id="{C9E82E4B-BA52-49C4-AD95-AB528163C0E4}"/>
              </a:ext>
            </a:extLst>
          </p:cNvPr>
          <p:cNvSpPr txBox="1">
            <a:spLocks/>
          </p:cNvSpPr>
          <p:nvPr/>
        </p:nvSpPr>
        <p:spPr>
          <a:xfrm>
            <a:off x="804998" y="1919323"/>
            <a:ext cx="10132292" cy="4128657"/>
          </a:xfrm>
          <a:prstGeom prst="rect">
            <a:avLst/>
          </a:prstGeom>
        </p:spPr>
        <p:txBody>
          <a:bodyPr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altLang="zh-HK" sz="2400" b="1" dirty="0">
                <a:solidFill>
                  <a:schemeClr val="bg1"/>
                </a:solidFill>
              </a:rPr>
              <a:t>Context</a:t>
            </a:r>
          </a:p>
          <a:p>
            <a:pPr lvl="1" fontAlgn="base"/>
            <a:r>
              <a:rPr lang="en-US" altLang="zh-HK" sz="2000" dirty="0">
                <a:solidFill>
                  <a:schemeClr val="bg1"/>
                </a:solidFill>
              </a:rPr>
              <a:t>Crime incident reports are provided by Boston Police Department (BPD) to document the initial details surrounding an incident to which BPD officers respond.</a:t>
            </a:r>
          </a:p>
          <a:p>
            <a:pPr marL="457200" lvl="1" indent="0" fontAlgn="base">
              <a:buFont typeface="Arial" panose="020B0604020202020204" pitchFamily="34" charset="0"/>
              <a:buNone/>
            </a:pPr>
            <a:r>
              <a:rPr lang="en-US" altLang="zh-HK" sz="2000" dirty="0">
                <a:solidFill>
                  <a:schemeClr val="bg1"/>
                </a:solidFill>
              </a:rPr>
              <a:t> </a:t>
            </a:r>
          </a:p>
          <a:p>
            <a:pPr fontAlgn="base"/>
            <a:r>
              <a:rPr lang="en-US" altLang="zh-HK" sz="2400" b="1" dirty="0">
                <a:solidFill>
                  <a:schemeClr val="bg1"/>
                </a:solidFill>
              </a:rPr>
              <a:t>Content</a:t>
            </a:r>
          </a:p>
          <a:p>
            <a:pPr lvl="1" fontAlgn="base"/>
            <a:r>
              <a:rPr lang="en-US" altLang="zh-HK" sz="2000" dirty="0">
                <a:solidFill>
                  <a:schemeClr val="bg1"/>
                </a:solidFill>
              </a:rPr>
              <a:t>Records begin in June 14, 2015 and continue to September 3, 2018.</a:t>
            </a:r>
          </a:p>
          <a:p>
            <a:pPr lvl="1" fontAlgn="base"/>
            <a:r>
              <a:rPr lang="en-US" altLang="zh-HK" sz="2000" dirty="0">
                <a:solidFill>
                  <a:schemeClr val="bg1"/>
                </a:solidFill>
              </a:rPr>
              <a:t>Includes attributes such as the type of incident(crime group) as well as when and where it occurred. </a:t>
            </a:r>
          </a:p>
          <a:p>
            <a:endParaRPr lang="zh-HK" altLang="en-US" sz="200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19390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>
            <a:extLst>
              <a:ext uri="{FF2B5EF4-FFF2-40B4-BE49-F238E27FC236}">
                <a16:creationId xmlns="" xmlns:a16="http://schemas.microsoft.com/office/drawing/2014/main" id="{C29CEC35-37FD-48C9-9CD2-385A205321E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667" t="38220" r="35750" b="12041"/>
          <a:stretch/>
        </p:blipFill>
        <p:spPr>
          <a:xfrm>
            <a:off x="455155" y="3695613"/>
            <a:ext cx="6067564" cy="2695769"/>
          </a:xfrm>
          <a:prstGeom prst="rect">
            <a:avLst/>
          </a:prstGeom>
        </p:spPr>
      </p:pic>
      <p:sp>
        <p:nvSpPr>
          <p:cNvPr id="3" name="標題 1">
            <a:extLst>
              <a:ext uri="{FF2B5EF4-FFF2-40B4-BE49-F238E27FC236}">
                <a16:creationId xmlns="" xmlns:a16="http://schemas.microsoft.com/office/drawing/2014/main" id="{BA2E93A2-26E0-4E6C-93E4-0AACC7CD6D37}"/>
              </a:ext>
            </a:extLst>
          </p:cNvPr>
          <p:cNvSpPr txBox="1">
            <a:spLocks/>
          </p:cNvSpPr>
          <p:nvPr/>
        </p:nvSpPr>
        <p:spPr>
          <a:xfrm>
            <a:off x="772758" y="634539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HK" sz="6000" b="1" dirty="0">
                <a:solidFill>
                  <a:srgbClr val="0C6B8B"/>
                </a:solidFill>
                <a:effectLst>
                  <a:outerShdw dist="63500" dir="2700000" algn="tl">
                    <a:srgbClr val="000000">
                      <a:alpha val="9000"/>
                    </a:srgbClr>
                  </a:outerShdw>
                </a:effectLst>
                <a:latin typeface="+mn-lt"/>
                <a:ea typeface="+mn-ea"/>
                <a:cs typeface="+mn-cs"/>
              </a:rPr>
              <a:t>About the Data(cont.)</a:t>
            </a:r>
            <a:endParaRPr lang="zh-HK" altLang="en-US" sz="6000" b="1" dirty="0">
              <a:solidFill>
                <a:srgbClr val="0C6B8B"/>
              </a:solidFill>
              <a:effectLst>
                <a:outerShdw dist="63500" dir="2700000" algn="tl">
                  <a:srgbClr val="000000">
                    <a:alpha val="9000"/>
                  </a:srgbClr>
                </a:outerShdw>
              </a:effectLst>
              <a:latin typeface="+mn-lt"/>
              <a:ea typeface="+mn-ea"/>
              <a:cs typeface="+mn-cs"/>
            </a:endParaRPr>
          </a:p>
        </p:txBody>
      </p:sp>
      <p:sp>
        <p:nvSpPr>
          <p:cNvPr id="4" name="內容版面配置區 2">
            <a:extLst>
              <a:ext uri="{FF2B5EF4-FFF2-40B4-BE49-F238E27FC236}">
                <a16:creationId xmlns="" xmlns:a16="http://schemas.microsoft.com/office/drawing/2014/main" id="{538E8BCC-071E-466E-A891-3108F4D6DB2F}"/>
              </a:ext>
            </a:extLst>
          </p:cNvPr>
          <p:cNvSpPr txBox="1">
            <a:spLocks/>
          </p:cNvSpPr>
          <p:nvPr/>
        </p:nvSpPr>
        <p:spPr>
          <a:xfrm>
            <a:off x="838200" y="1825625"/>
            <a:ext cx="7696200" cy="1519864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base"/>
            <a:r>
              <a:rPr lang="en-US" altLang="zh-HK" sz="2400"/>
              <a:t>Inspiration</a:t>
            </a:r>
          </a:p>
          <a:p>
            <a:pPr lvl="1" fontAlgn="base"/>
            <a:r>
              <a:rPr lang="en-US" altLang="zh-HK" sz="2000"/>
              <a:t>What types of crimes are most common? </a:t>
            </a:r>
          </a:p>
          <a:p>
            <a:pPr lvl="1" fontAlgn="base"/>
            <a:r>
              <a:rPr lang="en-US" altLang="zh-HK" sz="2000"/>
              <a:t>Where are different types of crimes most likely to occur? </a:t>
            </a:r>
          </a:p>
          <a:p>
            <a:pPr lvl="1" fontAlgn="base"/>
            <a:r>
              <a:rPr lang="en-US" altLang="zh-HK" sz="2000"/>
              <a:t>Does the frequency of crimes change over the day? Week? Year?</a:t>
            </a:r>
          </a:p>
          <a:p>
            <a:endParaRPr lang="zh-HK" altLang="en-US" dirty="0"/>
          </a:p>
        </p:txBody>
      </p:sp>
      <p:grpSp>
        <p:nvGrpSpPr>
          <p:cNvPr id="12" name="群組 11">
            <a:extLst>
              <a:ext uri="{FF2B5EF4-FFF2-40B4-BE49-F238E27FC236}">
                <a16:creationId xmlns="" xmlns:a16="http://schemas.microsoft.com/office/drawing/2014/main" id="{89873C2E-EE1D-43E1-8A15-4354F2C35C23}"/>
              </a:ext>
            </a:extLst>
          </p:cNvPr>
          <p:cNvGrpSpPr/>
          <p:nvPr/>
        </p:nvGrpSpPr>
        <p:grpSpPr>
          <a:xfrm>
            <a:off x="6939280" y="3671527"/>
            <a:ext cx="4928937" cy="2758266"/>
            <a:chOff x="5631585" y="4128110"/>
            <a:chExt cx="4369388" cy="2364091"/>
          </a:xfrm>
        </p:grpSpPr>
        <p:pic>
          <p:nvPicPr>
            <p:cNvPr id="13" name="圖片 12">
              <a:extLst>
                <a:ext uri="{FF2B5EF4-FFF2-40B4-BE49-F238E27FC236}">
                  <a16:creationId xmlns="" xmlns:a16="http://schemas.microsoft.com/office/drawing/2014/main" id="{DBC6EF58-B256-40C4-A5F3-F5FEF24DD3B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7073" t="36129" r="11172" b="11453"/>
            <a:stretch/>
          </p:blipFill>
          <p:spPr>
            <a:xfrm>
              <a:off x="7354293" y="4128110"/>
              <a:ext cx="2646680" cy="2364091"/>
            </a:xfrm>
            <a:prstGeom prst="rect">
              <a:avLst/>
            </a:prstGeom>
          </p:spPr>
        </p:pic>
        <p:pic>
          <p:nvPicPr>
            <p:cNvPr id="14" name="圖片 13">
              <a:extLst>
                <a:ext uri="{FF2B5EF4-FFF2-40B4-BE49-F238E27FC236}">
                  <a16:creationId xmlns="" xmlns:a16="http://schemas.microsoft.com/office/drawing/2014/main" id="{47AF3386-C031-49F2-823E-F34C2D279A4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4531" t="36129" r="54380" b="11453"/>
            <a:stretch/>
          </p:blipFill>
          <p:spPr>
            <a:xfrm>
              <a:off x="5631585" y="4128110"/>
              <a:ext cx="1757680" cy="2364090"/>
            </a:xfrm>
            <a:prstGeom prst="rect">
              <a:avLst/>
            </a:prstGeom>
          </p:spPr>
        </p:pic>
      </p:grpSp>
      <p:sp>
        <p:nvSpPr>
          <p:cNvPr id="15" name="矩形 14">
            <a:extLst>
              <a:ext uri="{FF2B5EF4-FFF2-40B4-BE49-F238E27FC236}">
                <a16:creationId xmlns="" xmlns:a16="http://schemas.microsoft.com/office/drawing/2014/main" id="{16E5E18D-C3B4-4C0D-AC79-06F163EC053B}"/>
              </a:ext>
            </a:extLst>
          </p:cNvPr>
          <p:cNvSpPr/>
          <p:nvPr/>
        </p:nvSpPr>
        <p:spPr>
          <a:xfrm>
            <a:off x="5862320" y="5598160"/>
            <a:ext cx="409942" cy="132080"/>
          </a:xfrm>
          <a:prstGeom prst="rect">
            <a:avLst/>
          </a:prstGeom>
          <a:noFill/>
          <a:ln w="19050" cap="flat" cmpd="sng" algn="ctr">
            <a:solidFill>
              <a:schemeClr val="accent5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5"/>
          </a:fontRef>
        </p:style>
        <p:txBody>
          <a:bodyPr rtlCol="0" anchor="ctr"/>
          <a:lstStyle/>
          <a:p>
            <a:pPr algn="ctr"/>
            <a:endParaRPr lang="zh-HK" altLang="en-US" dirty="0"/>
          </a:p>
        </p:txBody>
      </p:sp>
      <p:sp>
        <p:nvSpPr>
          <p:cNvPr id="16" name="圖說文字: 折線 15">
            <a:extLst>
              <a:ext uri="{FF2B5EF4-FFF2-40B4-BE49-F238E27FC236}">
                <a16:creationId xmlns="" xmlns:a16="http://schemas.microsoft.com/office/drawing/2014/main" id="{3B1FC0CA-72FE-4D59-9B12-F44DAB2DDB7A}"/>
              </a:ext>
            </a:extLst>
          </p:cNvPr>
          <p:cNvSpPr/>
          <p:nvPr/>
        </p:nvSpPr>
        <p:spPr>
          <a:xfrm>
            <a:off x="6705600" y="3576319"/>
            <a:ext cx="5303520" cy="3007361"/>
          </a:xfrm>
          <a:prstGeom prst="borderCallout2">
            <a:avLst>
              <a:gd name="adj1" fmla="val 287"/>
              <a:gd name="adj2" fmla="val -117"/>
              <a:gd name="adj3" fmla="val 98934"/>
              <a:gd name="adj4" fmla="val -52"/>
              <a:gd name="adj5" fmla="val 67942"/>
              <a:gd name="adj6" fmla="val -8195"/>
            </a:avLst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HK" altLang="en-US"/>
          </a:p>
        </p:txBody>
      </p:sp>
      <p:grpSp>
        <p:nvGrpSpPr>
          <p:cNvPr id="5" name="群組 4">
            <a:extLst>
              <a:ext uri="{FF2B5EF4-FFF2-40B4-BE49-F238E27FC236}">
                <a16:creationId xmlns="" xmlns:a16="http://schemas.microsoft.com/office/drawing/2014/main" id="{3213E692-31BC-40D5-96D0-1F05D458DB13}"/>
              </a:ext>
            </a:extLst>
          </p:cNvPr>
          <p:cNvGrpSpPr/>
          <p:nvPr/>
        </p:nvGrpSpPr>
        <p:grpSpPr>
          <a:xfrm>
            <a:off x="7508133" y="0"/>
            <a:ext cx="4683868" cy="3627120"/>
            <a:chOff x="6762543" y="0"/>
            <a:chExt cx="5429458" cy="4204494"/>
          </a:xfrm>
        </p:grpSpPr>
        <p:pic>
          <p:nvPicPr>
            <p:cNvPr id="6" name="圖片 5">
              <a:extLst>
                <a:ext uri="{FF2B5EF4-FFF2-40B4-BE49-F238E27FC236}">
                  <a16:creationId xmlns="" xmlns:a16="http://schemas.microsoft.com/office/drawing/2014/main" id="{DB26E9EA-EA25-4DBA-8A81-931F9DBE94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alphaModFix/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8205" b="83171" l="19590" r="45510"/>
                      </a14:imgEffect>
                    </a14:imgLayer>
                  </a14:imgProps>
                </a:ext>
              </a:extLst>
            </a:blip>
            <a:srcRect l="16350" t="52691" r="62013" b="11208"/>
            <a:stretch/>
          </p:blipFill>
          <p:spPr>
            <a:xfrm>
              <a:off x="7535351" y="0"/>
              <a:ext cx="4656650" cy="4204494"/>
            </a:xfrm>
            <a:prstGeom prst="rect">
              <a:avLst/>
            </a:prstGeom>
          </p:spPr>
        </p:pic>
        <p:sp>
          <p:nvSpPr>
            <p:cNvPr id="7" name="矩形 6">
              <a:extLst>
                <a:ext uri="{FF2B5EF4-FFF2-40B4-BE49-F238E27FC236}">
                  <a16:creationId xmlns="" xmlns:a16="http://schemas.microsoft.com/office/drawing/2014/main" id="{504070FD-577C-400A-8F6A-B3C2598F545A}"/>
                </a:ext>
              </a:extLst>
            </p:cNvPr>
            <p:cNvSpPr/>
            <p:nvPr/>
          </p:nvSpPr>
          <p:spPr>
            <a:xfrm>
              <a:off x="8841188" y="3345489"/>
              <a:ext cx="1980851" cy="6065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fld id="{E5E7C4C4-52FF-425E-B9B4-49AA79CA7D66}" type="CATEGORYNAME">
                <a:rPr lang="en-US" altLang="zh-TW" sz="1400" smtClean="0">
                  <a:solidFill>
                    <a:schemeClr val="accent4">
                      <a:lumMod val="40000"/>
                      <a:lumOff val="60000"/>
                    </a:schemeClr>
                  </a:solidFill>
                </a:rPr>
                <a:pPr/>
                <a:t>Motor Vehicle Accident Response</a:t>
              </a:fld>
              <a:endParaRPr lang="zh-HK" altLang="en-US" dirty="0">
                <a:solidFill>
                  <a:schemeClr val="accent4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8" name="矩形 7">
              <a:extLst>
                <a:ext uri="{FF2B5EF4-FFF2-40B4-BE49-F238E27FC236}">
                  <a16:creationId xmlns="" xmlns:a16="http://schemas.microsoft.com/office/drawing/2014/main" id="{BC810DD7-0E86-43DE-813D-AB932C53F39D}"/>
                </a:ext>
              </a:extLst>
            </p:cNvPr>
            <p:cNvSpPr/>
            <p:nvPr/>
          </p:nvSpPr>
          <p:spPr>
            <a:xfrm>
              <a:off x="6762543" y="88126"/>
              <a:ext cx="1444172" cy="3567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fld id="{977B38EF-5815-4148-969D-ABA98EDAA4A5}" type="CATEGORYNAME">
                <a:rPr lang="en-US" altLang="zh-TW" sz="1400">
                  <a:solidFill>
                    <a:schemeClr val="accent4">
                      <a:lumMod val="40000"/>
                      <a:lumOff val="60000"/>
                    </a:schemeClr>
                  </a:solidFill>
                </a:rPr>
                <a:pPr/>
                <a:t>Simple Assault</a:t>
              </a:fld>
              <a:endParaRPr lang="zh-HK" altLang="en-US" dirty="0">
                <a:solidFill>
                  <a:schemeClr val="accent4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9" name="矩形 8">
              <a:extLst>
                <a:ext uri="{FF2B5EF4-FFF2-40B4-BE49-F238E27FC236}">
                  <a16:creationId xmlns="" xmlns:a16="http://schemas.microsoft.com/office/drawing/2014/main" id="{96F60582-81D9-4035-A953-3E4855E4F09D}"/>
                </a:ext>
              </a:extLst>
            </p:cNvPr>
            <p:cNvSpPr/>
            <p:nvPr/>
          </p:nvSpPr>
          <p:spPr>
            <a:xfrm>
              <a:off x="7228563" y="496371"/>
              <a:ext cx="924404" cy="3567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fld id="{BB0F8AE3-16EE-4F60-84B7-598A2D3A41CE}" type="CATEGORYNAME">
                <a:rPr lang="en-US" altLang="zh-TW" sz="1400">
                  <a:solidFill>
                    <a:schemeClr val="accent1">
                      <a:lumMod val="40000"/>
                      <a:lumOff val="60000"/>
                    </a:schemeClr>
                  </a:solidFill>
                </a:rPr>
                <a:pPr/>
                <a:t>Robbery</a:t>
              </a:fld>
              <a:endParaRPr lang="zh-HK" altLang="en-US" dirty="0">
                <a:solidFill>
                  <a:schemeClr val="accent1">
                    <a:lumMod val="40000"/>
                    <a:lumOff val="60000"/>
                  </a:schemeClr>
                </a:solidFill>
              </a:endParaRPr>
            </a:p>
          </p:txBody>
        </p:sp>
        <p:sp>
          <p:nvSpPr>
            <p:cNvPr id="10" name="矩形 9">
              <a:extLst>
                <a:ext uri="{FF2B5EF4-FFF2-40B4-BE49-F238E27FC236}">
                  <a16:creationId xmlns="" xmlns:a16="http://schemas.microsoft.com/office/drawing/2014/main" id="{6E35B61B-4282-4B4F-8551-9F0F58B739B7}"/>
                </a:ext>
              </a:extLst>
            </p:cNvPr>
            <p:cNvSpPr/>
            <p:nvPr/>
          </p:nvSpPr>
          <p:spPr>
            <a:xfrm>
              <a:off x="6871419" y="1360269"/>
              <a:ext cx="1345615" cy="35677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fld id="{876F526F-576A-4B7D-92C3-3C862E228107}" type="CATEGORYNAME">
                <a:rPr lang="en-US" altLang="zh-TW" sz="1400">
                  <a:solidFill>
                    <a:schemeClr val="accent1">
                      <a:lumMod val="20000"/>
                      <a:lumOff val="80000"/>
                    </a:schemeClr>
                  </a:solidFill>
                </a:rPr>
                <a:pPr/>
                <a:t>Property Lost</a:t>
              </a:fld>
              <a:endParaRPr lang="zh-HK" altLang="en-US" dirty="0">
                <a:solidFill>
                  <a:schemeClr val="accent1">
                    <a:lumMod val="20000"/>
                    <a:lumOff val="80000"/>
                  </a:schemeClr>
                </a:solidFill>
              </a:endParaRPr>
            </a:p>
          </p:txBody>
        </p:sp>
        <p:sp>
          <p:nvSpPr>
            <p:cNvPr id="11" name="矩形 10">
              <a:extLst>
                <a:ext uri="{FF2B5EF4-FFF2-40B4-BE49-F238E27FC236}">
                  <a16:creationId xmlns="" xmlns:a16="http://schemas.microsoft.com/office/drawing/2014/main" id="{1E4F3394-9F4F-4844-8EAA-AAC7B3DA61C8}"/>
                </a:ext>
              </a:extLst>
            </p:cNvPr>
            <p:cNvSpPr/>
            <p:nvPr/>
          </p:nvSpPr>
          <p:spPr>
            <a:xfrm>
              <a:off x="7942441" y="2230964"/>
              <a:ext cx="1183917" cy="6065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fld id="{9F757823-50B8-430D-BBC3-263A7EDF6876}" type="CATEGORYNAME">
                <a:rPr lang="en-US" altLang="zh-TW" sz="1400">
                  <a:solidFill>
                    <a:schemeClr val="tx2">
                      <a:lumMod val="20000"/>
                      <a:lumOff val="80000"/>
                    </a:schemeClr>
                  </a:solidFill>
                </a:rPr>
                <a:pPr/>
                <a:t>Verbal Disputes</a:t>
              </a:fld>
              <a:endParaRPr lang="zh-HK" altLang="en-US" dirty="0">
                <a:solidFill>
                  <a:schemeClr val="tx2">
                    <a:lumMod val="20000"/>
                    <a:lumOff val="80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249849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C493C277-F4D3-4A67-86E3-2BE6EA87C81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HK" altLang="en-US" dirty="0"/>
          </a:p>
        </p:txBody>
      </p:sp>
      <p:sp>
        <p:nvSpPr>
          <p:cNvPr id="4" name="斜纹 1">
            <a:extLst>
              <a:ext uri="{FF2B5EF4-FFF2-40B4-BE49-F238E27FC236}">
                <a16:creationId xmlns="" xmlns:a16="http://schemas.microsoft.com/office/drawing/2014/main" id="{7448B279-B4EC-4799-8156-EA3001A80E77}"/>
              </a:ext>
            </a:extLst>
          </p:cNvPr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斜纹 17">
            <a:extLst>
              <a:ext uri="{FF2B5EF4-FFF2-40B4-BE49-F238E27FC236}">
                <a16:creationId xmlns="" xmlns:a16="http://schemas.microsoft.com/office/drawing/2014/main" id="{21DF8D8D-A823-495E-8329-888AB303997F}"/>
              </a:ext>
            </a:extLst>
          </p:cNvPr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8" name="组合 30">
            <a:extLst>
              <a:ext uri="{FF2B5EF4-FFF2-40B4-BE49-F238E27FC236}">
                <a16:creationId xmlns="" xmlns:a16="http://schemas.microsoft.com/office/drawing/2014/main" id="{B10D9C8A-32A8-4D1D-AE08-F35BAD17720E}"/>
              </a:ext>
            </a:extLst>
          </p:cNvPr>
          <p:cNvGrpSpPr/>
          <p:nvPr/>
        </p:nvGrpSpPr>
        <p:grpSpPr>
          <a:xfrm>
            <a:off x="3896724" y="337644"/>
            <a:ext cx="4119202" cy="1143916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9" name="等腰三角形 29">
              <a:extLst>
                <a:ext uri="{FF2B5EF4-FFF2-40B4-BE49-F238E27FC236}">
                  <a16:creationId xmlns="" xmlns:a16="http://schemas.microsoft.com/office/drawing/2014/main" id="{6AEBEFD0-E3C0-4BFE-9AED-B246E8057045}"/>
                </a:ext>
              </a:extLst>
            </p:cNvPr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28">
              <a:extLst>
                <a:ext uri="{FF2B5EF4-FFF2-40B4-BE49-F238E27FC236}">
                  <a16:creationId xmlns="" xmlns:a16="http://schemas.microsoft.com/office/drawing/2014/main" id="{6F074BA4-58A6-4773-95A9-2ACB9E7E75F5}"/>
                </a:ext>
              </a:extLst>
            </p:cNvPr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Occurred on</a:t>
              </a:r>
              <a:r>
                <a:rPr lang="zh-CN" altLang="en-US" sz="3200" b="1" dirty="0"/>
                <a:t> </a:t>
              </a:r>
              <a:r>
                <a:rPr lang="en-US" altLang="zh-CN" sz="3200" b="1" dirty="0"/>
                <a:t>Date</a:t>
              </a:r>
              <a:endParaRPr lang="zh-HK" altLang="en-US" sz="3200" b="1" dirty="0"/>
            </a:p>
          </p:txBody>
        </p:sp>
      </p:grpSp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1CE5F6FD-EBDF-48FF-A414-926FE3641B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9" t="38065" r="20751" b="10501"/>
          <a:stretch/>
        </p:blipFill>
        <p:spPr>
          <a:xfrm>
            <a:off x="819404" y="1679498"/>
            <a:ext cx="10631816" cy="3906521"/>
          </a:xfrm>
          <a:prstGeom prst="rect">
            <a:avLst/>
          </a:prstGeom>
        </p:spPr>
      </p:pic>
      <p:sp>
        <p:nvSpPr>
          <p:cNvPr id="5" name="斜纹 2">
            <a:extLst>
              <a:ext uri="{FF2B5EF4-FFF2-40B4-BE49-F238E27FC236}">
                <a16:creationId xmlns="" xmlns:a16="http://schemas.microsoft.com/office/drawing/2014/main" id="{4BE8DAEB-DD59-4DC4-A65E-F137927919EB}"/>
              </a:ext>
            </a:extLst>
          </p:cNvPr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斜纹 18">
            <a:extLst>
              <a:ext uri="{FF2B5EF4-FFF2-40B4-BE49-F238E27FC236}">
                <a16:creationId xmlns="" xmlns:a16="http://schemas.microsoft.com/office/drawing/2014/main" id="{AFD4F104-AD82-4CBF-A8E5-A7F9DEBC3769}"/>
              </a:ext>
            </a:extLst>
          </p:cNvPr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009916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4EAF717F-9EC3-4EBB-90A4-F5AEC8965A75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HK" altLang="en-US" dirty="0"/>
          </a:p>
        </p:txBody>
      </p:sp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21C8EA49-E289-48DA-8807-7BB02FC5FAB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6167" t="36488" r="50833" b="19432"/>
          <a:stretch/>
        </p:blipFill>
        <p:spPr>
          <a:xfrm>
            <a:off x="3896724" y="1784026"/>
            <a:ext cx="4124960" cy="4278023"/>
          </a:xfrm>
          <a:prstGeom prst="rect">
            <a:avLst/>
          </a:prstGeom>
        </p:spPr>
      </p:pic>
      <p:sp>
        <p:nvSpPr>
          <p:cNvPr id="5" name="斜纹 1">
            <a:extLst>
              <a:ext uri="{FF2B5EF4-FFF2-40B4-BE49-F238E27FC236}">
                <a16:creationId xmlns="" xmlns:a16="http://schemas.microsoft.com/office/drawing/2014/main" id="{44CAD0CE-1BAF-4D5C-9AEC-2F6F4001AE80}"/>
              </a:ext>
            </a:extLst>
          </p:cNvPr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斜纹 2">
            <a:extLst>
              <a:ext uri="{FF2B5EF4-FFF2-40B4-BE49-F238E27FC236}">
                <a16:creationId xmlns="" xmlns:a16="http://schemas.microsoft.com/office/drawing/2014/main" id="{4CF47E33-D03F-4721-BA4F-D9A81C30B94B}"/>
              </a:ext>
            </a:extLst>
          </p:cNvPr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斜纹 17">
            <a:extLst>
              <a:ext uri="{FF2B5EF4-FFF2-40B4-BE49-F238E27FC236}">
                <a16:creationId xmlns="" xmlns:a16="http://schemas.microsoft.com/office/drawing/2014/main" id="{C6541755-77B1-4F03-8625-A95E2262F489}"/>
              </a:ext>
            </a:extLst>
          </p:cNvPr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斜纹 18">
            <a:extLst>
              <a:ext uri="{FF2B5EF4-FFF2-40B4-BE49-F238E27FC236}">
                <a16:creationId xmlns="" xmlns:a16="http://schemas.microsoft.com/office/drawing/2014/main" id="{53D6A50A-C4F3-4B9E-9AA3-8E375A90CB9F}"/>
              </a:ext>
            </a:extLst>
          </p:cNvPr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9" name="组合 30">
            <a:extLst>
              <a:ext uri="{FF2B5EF4-FFF2-40B4-BE49-F238E27FC236}">
                <a16:creationId xmlns="" xmlns:a16="http://schemas.microsoft.com/office/drawing/2014/main" id="{FCE921BD-878E-4330-A126-C23D19C866F8}"/>
              </a:ext>
            </a:extLst>
          </p:cNvPr>
          <p:cNvGrpSpPr/>
          <p:nvPr/>
        </p:nvGrpSpPr>
        <p:grpSpPr>
          <a:xfrm>
            <a:off x="3896724" y="337644"/>
            <a:ext cx="4119202" cy="1143916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10" name="等腰三角形 29">
              <a:extLst>
                <a:ext uri="{FF2B5EF4-FFF2-40B4-BE49-F238E27FC236}">
                  <a16:creationId xmlns="" xmlns:a16="http://schemas.microsoft.com/office/drawing/2014/main" id="{C97EE9D3-C1A8-46FF-88C2-3D6F4AA9E719}"/>
                </a:ext>
              </a:extLst>
            </p:cNvPr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28">
              <a:extLst>
                <a:ext uri="{FF2B5EF4-FFF2-40B4-BE49-F238E27FC236}">
                  <a16:creationId xmlns="" xmlns:a16="http://schemas.microsoft.com/office/drawing/2014/main" id="{7D6F6DBA-251D-45F8-B9DD-BD8A151CE6CA}"/>
                </a:ext>
              </a:extLst>
            </p:cNvPr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Year</a:t>
              </a:r>
              <a:endParaRPr lang="zh-HK" altLang="en-US" sz="3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6336911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="" xmlns:a16="http://schemas.microsoft.com/office/drawing/2014/main" id="{AB53DF60-7F7C-42CA-804B-4F508F08AC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99" t="37911" r="20001" b="10808"/>
          <a:stretch/>
        </p:blipFill>
        <p:spPr>
          <a:xfrm>
            <a:off x="838200" y="1825625"/>
            <a:ext cx="10643286" cy="3860801"/>
          </a:xfrm>
          <a:prstGeom prst="rect">
            <a:avLst/>
          </a:prstGeom>
        </p:spPr>
      </p:pic>
      <p:sp>
        <p:nvSpPr>
          <p:cNvPr id="5" name="斜纹 1">
            <a:extLst>
              <a:ext uri="{FF2B5EF4-FFF2-40B4-BE49-F238E27FC236}">
                <a16:creationId xmlns="" xmlns:a16="http://schemas.microsoft.com/office/drawing/2014/main" id="{955895DE-BBA6-4C2D-994B-CBE307A3F004}"/>
              </a:ext>
            </a:extLst>
          </p:cNvPr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斜纹 2">
            <a:extLst>
              <a:ext uri="{FF2B5EF4-FFF2-40B4-BE49-F238E27FC236}">
                <a16:creationId xmlns="" xmlns:a16="http://schemas.microsoft.com/office/drawing/2014/main" id="{745D507D-A5DA-41E8-818D-45D45C6CD71C}"/>
              </a:ext>
            </a:extLst>
          </p:cNvPr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斜纹 17">
            <a:extLst>
              <a:ext uri="{FF2B5EF4-FFF2-40B4-BE49-F238E27FC236}">
                <a16:creationId xmlns="" xmlns:a16="http://schemas.microsoft.com/office/drawing/2014/main" id="{0231E683-741F-4BA1-8C94-7A371AE7A15E}"/>
              </a:ext>
            </a:extLst>
          </p:cNvPr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斜纹 18">
            <a:extLst>
              <a:ext uri="{FF2B5EF4-FFF2-40B4-BE49-F238E27FC236}">
                <a16:creationId xmlns="" xmlns:a16="http://schemas.microsoft.com/office/drawing/2014/main" id="{0D5D2486-54D1-4811-8897-CEE66A8BD64D}"/>
              </a:ext>
            </a:extLst>
          </p:cNvPr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9" name="组合 30">
            <a:extLst>
              <a:ext uri="{FF2B5EF4-FFF2-40B4-BE49-F238E27FC236}">
                <a16:creationId xmlns="" xmlns:a16="http://schemas.microsoft.com/office/drawing/2014/main" id="{6C219167-E984-48DA-BC5D-8A7FA953A7B0}"/>
              </a:ext>
            </a:extLst>
          </p:cNvPr>
          <p:cNvGrpSpPr/>
          <p:nvPr/>
        </p:nvGrpSpPr>
        <p:grpSpPr>
          <a:xfrm>
            <a:off x="3896724" y="337644"/>
            <a:ext cx="4119202" cy="1143916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10" name="等腰三角形 29">
              <a:extLst>
                <a:ext uri="{FF2B5EF4-FFF2-40B4-BE49-F238E27FC236}">
                  <a16:creationId xmlns="" xmlns:a16="http://schemas.microsoft.com/office/drawing/2014/main" id="{C71CCDB3-8D96-42BA-BD1D-BE6C57B11DA9}"/>
                </a:ext>
              </a:extLst>
            </p:cNvPr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矩形 28">
              <a:extLst>
                <a:ext uri="{FF2B5EF4-FFF2-40B4-BE49-F238E27FC236}">
                  <a16:creationId xmlns="" xmlns:a16="http://schemas.microsoft.com/office/drawing/2014/main" id="{155B4B88-62EA-48A9-ADA1-84A95DC6FAD1}"/>
                </a:ext>
              </a:extLst>
            </p:cNvPr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3200" b="1" dirty="0"/>
                <a:t>Month</a:t>
              </a:r>
              <a:endParaRPr lang="zh-CN" altLang="en-US" sz="3200" b="1" dirty="0"/>
            </a:p>
          </p:txBody>
        </p:sp>
      </p:grpSp>
    </p:spTree>
    <p:extLst>
      <p:ext uri="{BB962C8B-B14F-4D97-AF65-F5344CB8AC3E}">
        <p14:creationId xmlns:p14="http://schemas.microsoft.com/office/powerpoint/2010/main" val="16275543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="" xmlns:a16="http://schemas.microsoft.com/office/drawing/2014/main" id="{91449ED9-C417-4DF0-A952-E5930B6D590F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HK" altLang="en-US" dirty="0"/>
          </a:p>
        </p:txBody>
      </p:sp>
      <p:sp>
        <p:nvSpPr>
          <p:cNvPr id="4" name="斜纹 1">
            <a:extLst>
              <a:ext uri="{FF2B5EF4-FFF2-40B4-BE49-F238E27FC236}">
                <a16:creationId xmlns="" xmlns:a16="http://schemas.microsoft.com/office/drawing/2014/main" id="{F45C8A32-9B15-4BC3-B444-29EEE8AB6B05}"/>
              </a:ext>
            </a:extLst>
          </p:cNvPr>
          <p:cNvSpPr/>
          <p:nvPr/>
        </p:nvSpPr>
        <p:spPr>
          <a:xfrm>
            <a:off x="0" y="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斜纹 2">
            <a:extLst>
              <a:ext uri="{FF2B5EF4-FFF2-40B4-BE49-F238E27FC236}">
                <a16:creationId xmlns="" xmlns:a16="http://schemas.microsoft.com/office/drawing/2014/main" id="{E331453D-22DC-40CB-8B6A-BC0CCD9B0931}"/>
              </a:ext>
            </a:extLst>
          </p:cNvPr>
          <p:cNvSpPr/>
          <p:nvPr/>
        </p:nvSpPr>
        <p:spPr>
          <a:xfrm>
            <a:off x="0" y="0"/>
            <a:ext cx="2963120" cy="2963120"/>
          </a:xfrm>
          <a:prstGeom prst="diagStripe">
            <a:avLst>
              <a:gd name="adj" fmla="val 72266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斜纹 17">
            <a:extLst>
              <a:ext uri="{FF2B5EF4-FFF2-40B4-BE49-F238E27FC236}">
                <a16:creationId xmlns="" xmlns:a16="http://schemas.microsoft.com/office/drawing/2014/main" id="{3DEFD7E8-E5AC-4DBD-8601-2075A4596F6F}"/>
              </a:ext>
            </a:extLst>
          </p:cNvPr>
          <p:cNvSpPr/>
          <p:nvPr/>
        </p:nvSpPr>
        <p:spPr>
          <a:xfrm rot="10800000">
            <a:off x="10710440" y="5380110"/>
            <a:ext cx="1481560" cy="1481560"/>
          </a:xfrm>
          <a:prstGeom prst="diagStrip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斜纹 18">
            <a:extLst>
              <a:ext uri="{FF2B5EF4-FFF2-40B4-BE49-F238E27FC236}">
                <a16:creationId xmlns="" xmlns:a16="http://schemas.microsoft.com/office/drawing/2014/main" id="{621137F1-C477-4BBC-8E90-28C919ABF2FA}"/>
              </a:ext>
            </a:extLst>
          </p:cNvPr>
          <p:cNvSpPr/>
          <p:nvPr/>
        </p:nvSpPr>
        <p:spPr>
          <a:xfrm rot="10800000">
            <a:off x="9348852" y="4018523"/>
            <a:ext cx="2843147" cy="2843147"/>
          </a:xfrm>
          <a:prstGeom prst="diagStripe">
            <a:avLst>
              <a:gd name="adj" fmla="val 68727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grpSp>
        <p:nvGrpSpPr>
          <p:cNvPr id="8" name="组合 30">
            <a:extLst>
              <a:ext uri="{FF2B5EF4-FFF2-40B4-BE49-F238E27FC236}">
                <a16:creationId xmlns="" xmlns:a16="http://schemas.microsoft.com/office/drawing/2014/main" id="{80E271CD-E3AF-44CA-B9B6-69273E300362}"/>
              </a:ext>
            </a:extLst>
          </p:cNvPr>
          <p:cNvGrpSpPr/>
          <p:nvPr/>
        </p:nvGrpSpPr>
        <p:grpSpPr>
          <a:xfrm>
            <a:off x="3896724" y="337644"/>
            <a:ext cx="4119202" cy="1143916"/>
            <a:chOff x="1498599" y="754159"/>
            <a:chExt cx="2031679" cy="759169"/>
          </a:xfrm>
          <a:solidFill>
            <a:schemeClr val="accent2"/>
          </a:solidFill>
        </p:grpSpPr>
        <p:sp>
          <p:nvSpPr>
            <p:cNvPr id="9" name="等腰三角形 29">
              <a:extLst>
                <a:ext uri="{FF2B5EF4-FFF2-40B4-BE49-F238E27FC236}">
                  <a16:creationId xmlns="" xmlns:a16="http://schemas.microsoft.com/office/drawing/2014/main" id="{5E799C15-3931-47F2-A076-EC576B3C0F23}"/>
                </a:ext>
              </a:extLst>
            </p:cNvPr>
            <p:cNvSpPr/>
            <p:nvPr/>
          </p:nvSpPr>
          <p:spPr>
            <a:xfrm rot="10800000">
              <a:off x="1588463" y="1087150"/>
              <a:ext cx="397347" cy="426178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矩形 28">
              <a:extLst>
                <a:ext uri="{FF2B5EF4-FFF2-40B4-BE49-F238E27FC236}">
                  <a16:creationId xmlns="" xmlns:a16="http://schemas.microsoft.com/office/drawing/2014/main" id="{FF7FCC1F-F2FF-4D27-B7BD-6E7B22310CE2}"/>
                </a:ext>
              </a:extLst>
            </p:cNvPr>
            <p:cNvSpPr/>
            <p:nvPr/>
          </p:nvSpPr>
          <p:spPr>
            <a:xfrm>
              <a:off x="1498599" y="754159"/>
              <a:ext cx="2031679" cy="575779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HK" sz="3200" b="1" dirty="0"/>
                <a:t>Day of Week</a:t>
              </a:r>
              <a:endParaRPr lang="zh-HK" altLang="en-US" sz="3200" b="1" dirty="0"/>
            </a:p>
          </p:txBody>
        </p:sp>
      </p:grpSp>
      <p:pic>
        <p:nvPicPr>
          <p:cNvPr id="11" name="Picture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81560" y="1488810"/>
            <a:ext cx="8076522" cy="4922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28010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世界杯阿根廷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8DD2EF"/>
      </a:accent1>
      <a:accent2>
        <a:srgbClr val="FFD966"/>
      </a:accent2>
      <a:accent3>
        <a:srgbClr val="0C6B8B"/>
      </a:accent3>
      <a:accent4>
        <a:srgbClr val="FFC000"/>
      </a:accent4>
      <a:accent5>
        <a:srgbClr val="2E75B5"/>
      </a:accent5>
      <a:accent6>
        <a:srgbClr val="70AD47"/>
      </a:accent6>
      <a:hlink>
        <a:srgbClr val="0563C1"/>
      </a:hlink>
      <a:folHlink>
        <a:srgbClr val="954F72"/>
      </a:folHlink>
    </a:clrScheme>
    <a:fontScheme name="自定义 4">
      <a:majorFont>
        <a:latin typeface="Segoe UI Light 8"/>
        <a:ea typeface="微软雅黑"/>
        <a:cs typeface=""/>
      </a:majorFont>
      <a:minorFont>
        <a:latin typeface="Segoe U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10910</TotalTime>
  <Words>331</Words>
  <Application>Microsoft Macintosh PowerPoint</Application>
  <PresentationFormat>Widescreen</PresentationFormat>
  <Paragraphs>98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宋体</vt:lpstr>
      <vt:lpstr>微软雅黑</vt:lpstr>
      <vt:lpstr>Arial</vt:lpstr>
      <vt:lpstr>Calibri</vt:lpstr>
      <vt:lpstr>Segoe UI</vt:lpstr>
      <vt:lpstr>Segoe UI Light 8</vt:lpstr>
      <vt:lpstr>Office 主题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LEE SIMON</dc:creator>
  <cp:lastModifiedBy>Qinwen ZHAI</cp:lastModifiedBy>
  <cp:revision>177</cp:revision>
  <dcterms:created xsi:type="dcterms:W3CDTF">2014-07-07T05:23:43Z</dcterms:created>
  <dcterms:modified xsi:type="dcterms:W3CDTF">2019-03-26T12:58:10Z</dcterms:modified>
</cp:coreProperties>
</file>

<file path=docProps/thumbnail.jpeg>
</file>